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0E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6012" cy="6858000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372600" y="320040"/>
            <a:ext cx="2057400" cy="2057400"/>
          </a:xfrm>
          <a:prstGeom prst="ellipse">
            <a:avLst/>
          </a:prstGeom>
          <a:solidFill>
            <a:srgbClr val="6C5CE7">
              <a:alpha val="2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732520" y="960120"/>
            <a:ext cx="2971800" cy="2971800"/>
          </a:xfrm>
          <a:prstGeom prst="ellipse">
            <a:avLst/>
          </a:prstGeom>
          <a:solidFill>
            <a:srgbClr val="5B6CC3">
              <a:alpha val="1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77240" y="548640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AAA0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/ WEEKLY RESEARCH MEETING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781050" y="2218730"/>
            <a:ext cx="8858250" cy="1405830"/>
          </a:xfrm>
          <a:prstGeom prst="rect">
            <a:avLst/>
          </a:prstGeom>
          <a:noFill/>
          <a:ln/>
        </p:spPr>
        <p:txBody>
          <a:bodyPr wrap="square" lIns="0" tIns="0" rIns="0" bIns="171450" rtlCol="0" anchor="ctr">
            <a:normAutofit/>
          </a:bodyPr>
          <a:lstStyle/>
          <a:p>
            <a:pPr algn="l" indent="0" marL="0">
              <a:lnSpc>
                <a:spcPts val="486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題目定案：研究計畫經費核銷送件前檢核</a:t>
            </a:r>
            <a:endParaRPr lang="en-US" sz="4500" dirty="0"/>
          </a:p>
        </p:txBody>
      </p:sp>
      <p:sp>
        <p:nvSpPr>
          <p:cNvPr id="7" name="Text 5"/>
          <p:cNvSpPr/>
          <p:nvPr/>
        </p:nvSpPr>
        <p:spPr>
          <a:xfrm>
            <a:off x="781050" y="3834110"/>
            <a:ext cx="10744200" cy="354211"/>
          </a:xfrm>
          <a:prstGeom prst="rect">
            <a:avLst/>
          </a:prstGeom>
          <a:noFill/>
          <a:ln/>
        </p:spPr>
        <p:txBody>
          <a:bodyPr wrap="square" lIns="0" tIns="0" rIns="0" bIns="68580" rtlCol="0" anchor="ctr">
            <a:normAutofit/>
          </a:bodyPr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AAA0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115 資工專題 · 2026/07/24 Meeting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81050" y="4359771"/>
            <a:ext cx="8572500" cy="31759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501"/>
              </a:lnSpc>
              <a:buNone/>
            </a:pPr>
            <a:r>
              <a:rPr lang="en-US" sz="1725" dirty="0">
                <a:solidFill>
                  <a:srgbClr val="CBD3E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國科會專題研究計畫 × 中央大學</a:t>
            </a:r>
            <a:endParaRPr lang="en-US" sz="1725" dirty="0"/>
          </a:p>
        </p:txBody>
      </p:sp>
      <p:sp>
        <p:nvSpPr>
          <p:cNvPr id="9" name="Text 7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7859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2026-07-24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66750" y="2134344"/>
          <a:ext cx="10858500" cy="3099495"/>
        </p:xfrm>
        <a:graphic>
          <a:graphicData uri="http://schemas.openxmlformats.org/drawingml/2006/table">
            <a:tbl>
              <a:tblPr/>
              <a:tblGrid>
                <a:gridCol w="2454781"/>
                <a:gridCol w="8403718"/>
              </a:tblGrid>
              <a:tr h="51737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F0F2F8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層級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566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7CF6">
                        <a:alpha val="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F0F2F8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例子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566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7CF6">
                        <a:alpha val="8000"/>
                      </a:srgbClr>
                    </a:solidFill>
                  </a:tcPr>
                </a:tc>
              </a:tr>
              <a:tr h="51737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C7CED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行政院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行動電話通信費處理原則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737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C7CED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全國法規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政府採購法、政府支出憑證處理要點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737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C7CED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國科會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專題研究計畫作業要點、經費處理原則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737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C7CED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中央大學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主計室報支規定、校內函釋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C7CED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系所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系上報支須知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666750" y="779711"/>
            <a:ext cx="10858500" cy="608558"/>
          </a:xfrm>
          <a:prstGeom prst="rect">
            <a:avLst/>
          </a:prstGeom>
          <a:noFill/>
          <a:ln/>
        </p:spPr>
        <p:txBody>
          <a:bodyPr wrap="square" lIns="0" tIns="0" rIns="0" bIns="128588" rtlCol="0" anchor="ctr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3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問題不是「查不到規定」，而是同時被很多規則管</a:t>
            </a:r>
            <a:endParaRPr lang="en-US" sz="3375" dirty="0"/>
          </a:p>
        </p:txBody>
      </p:sp>
      <p:sp>
        <p:nvSpPr>
          <p:cNvPr id="6" name="Text 3"/>
          <p:cNvSpPr/>
          <p:nvPr/>
        </p:nvSpPr>
        <p:spPr>
          <a:xfrm>
            <a:off x="666750" y="1616869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一筆支出可能同時碰到：</a:t>
            </a:r>
            <a:endParaRPr lang="en-US" sz="2025" dirty="0"/>
          </a:p>
        </p:txBody>
      </p:sp>
      <p:sp>
        <p:nvSpPr>
          <p:cNvPr id="7" name="Text 4"/>
          <p:cNvSpPr/>
          <p:nvPr/>
        </p:nvSpPr>
        <p:spPr>
          <a:xfrm>
            <a:off x="666750" y="5386239"/>
            <a:ext cx="10858500" cy="73015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規則會互相疊加、版本會改；當時的核心假設是：</a:t>
            </a:r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有衝突時需要依案件條件找出真正要遵守的較嚴要求。</a:t>
            </a:r>
            <a:endParaRPr lang="en-US" sz="2025" dirty="0"/>
          </a:p>
        </p:txBody>
      </p:sp>
      <p:sp>
        <p:nvSpPr>
          <p:cNvPr id="8" name="Text 5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2026-07-24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2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6750" y="4667250"/>
            <a:ext cx="10858500" cy="694432"/>
          </a:xfrm>
          <a:prstGeom prst="roundRect">
            <a:avLst/>
          </a:prstGeom>
          <a:solidFill>
            <a:srgbClr val="8B7CF6">
              <a:alpha val="11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6750" y="4667250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525250" y="4667250"/>
            <a:ext cx="0" cy="694432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66750" y="5361682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66750" y="4667250"/>
            <a:ext cx="0" cy="694432"/>
          </a:xfrm>
          <a:prstGeom prst="line">
            <a:avLst/>
          </a:prstGeom>
          <a:noFill/>
          <a:ln w="57150">
            <a:solidFill>
              <a:srgbClr val="8B7CF6"/>
            </a:solidFill>
            <a:prstDash val="solid"/>
          </a:ln>
        </p:spPr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66750" y="2371427"/>
          <a:ext cx="10858500" cy="1549747"/>
        </p:xfrm>
        <a:graphic>
          <a:graphicData uri="http://schemas.openxmlformats.org/drawingml/2006/table">
            <a:tbl>
              <a:tblPr/>
              <a:tblGrid>
                <a:gridCol w="4348781"/>
                <a:gridCol w="6509719"/>
              </a:tblGrid>
              <a:tr h="51817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F0F2F8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來源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566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7CF6">
                        <a:alpha val="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F0F2F8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要求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566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7CF6">
                        <a:alpha val="8000"/>
                      </a:srgbClr>
                    </a:solidFill>
                  </a:tcPr>
                </a:tc>
              </a:tr>
              <a:tr h="51817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C7CED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國科會作業要點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執行期滿後 3 個月內結報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339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C7CED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中央大學報支注意事項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計畫結束後 45 天內辦妥報帳與結案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0" name="Text 7"/>
          <p:cNvSpPr/>
          <p:nvPr/>
        </p:nvSpPr>
        <p:spPr>
          <a:xfrm>
            <a:off x="666750" y="1534269"/>
            <a:ext cx="10858500" cy="608558"/>
          </a:xfrm>
          <a:prstGeom prst="rect">
            <a:avLst/>
          </a:prstGeom>
          <a:noFill/>
          <a:ln/>
        </p:spPr>
        <p:txBody>
          <a:bodyPr wrap="square" lIns="0" tIns="0" rIns="0" bIns="128588" rtlCol="0" anchor="ctr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3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證據一：同一個結報期限，兩份正式資料給不同答案</a:t>
            </a:r>
            <a:endParaRPr lang="en-US" sz="3375" dirty="0"/>
          </a:p>
        </p:txBody>
      </p:sp>
      <p:sp>
        <p:nvSpPr>
          <p:cNvPr id="11" name="Text 8"/>
          <p:cNvSpPr/>
          <p:nvPr/>
        </p:nvSpPr>
        <p:spPr>
          <a:xfrm>
            <a:off x="666750" y="4073575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只讀國科會文件，答案會寬鬆很多。</a:t>
            </a:r>
            <a:endParaRPr lang="en-US" sz="2025" dirty="0"/>
          </a:p>
        </p:txBody>
      </p:sp>
      <p:sp>
        <p:nvSpPr>
          <p:cNvPr id="12" name="Text 9"/>
          <p:cNvSpPr/>
          <p:nvPr/>
        </p:nvSpPr>
        <p:spPr>
          <a:xfrm>
            <a:off x="952500" y="4838700"/>
            <a:ext cx="10353675" cy="3515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769"/>
              </a:lnSpc>
              <a:buNone/>
            </a:pPr>
            <a:r>
              <a:rPr lang="en-US" sz="195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現成搜尋能找到「相關文字」，但最後到底要遵守哪個期限，仍然需要判斷。</a:t>
            </a:r>
            <a:endParaRPr lang="en-US" sz="1950" dirty="0"/>
          </a:p>
        </p:txBody>
      </p:sp>
      <p:sp>
        <p:nvSpPr>
          <p:cNvPr id="13" name="Text 10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2026-07-24</a:t>
            </a:r>
            <a:endParaRPr lang="en-US" sz="900" dirty="0"/>
          </a:p>
        </p:txBody>
      </p:sp>
      <p:sp>
        <p:nvSpPr>
          <p:cNvPr id="14" name="Text 11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3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6750" y="4592389"/>
            <a:ext cx="10858500" cy="694432"/>
          </a:xfrm>
          <a:prstGeom prst="roundRect">
            <a:avLst/>
          </a:prstGeom>
          <a:solidFill>
            <a:srgbClr val="8B7CF6">
              <a:alpha val="11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6750" y="4592389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525250" y="4592389"/>
            <a:ext cx="0" cy="694432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66750" y="5286821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66750" y="4592389"/>
            <a:ext cx="0" cy="694432"/>
          </a:xfrm>
          <a:prstGeom prst="line">
            <a:avLst/>
          </a:prstGeom>
          <a:noFill/>
          <a:ln w="57150">
            <a:solidFill>
              <a:srgbClr val="8B7CF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66750" y="1609130"/>
            <a:ext cx="10858500" cy="608558"/>
          </a:xfrm>
          <a:prstGeom prst="rect">
            <a:avLst/>
          </a:prstGeom>
          <a:noFill/>
          <a:ln/>
        </p:spPr>
        <p:txBody>
          <a:bodyPr wrap="square" lIns="0" tIns="0" rIns="0" bIns="128588" rtlCol="0" anchor="ctr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3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證據二：同一種錯誤，十年裡反覆出現</a:t>
            </a:r>
            <a:endParaRPr lang="en-US" sz="3375" dirty="0"/>
          </a:p>
        </p:txBody>
      </p:sp>
      <p:sp>
        <p:nvSpPr>
          <p:cNvPr id="10" name="Text 8"/>
          <p:cNvSpPr/>
          <p:nvPr/>
        </p:nvSpPr>
        <p:spPr>
          <a:xfrm>
            <a:off x="666750" y="2446288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中央大學主計室公開的財務缺失案例中，至少在：</a:t>
            </a:r>
            <a:endParaRPr lang="en-US" sz="2025" dirty="0"/>
          </a:p>
        </p:txBody>
      </p:sp>
      <p:sp>
        <p:nvSpPr>
          <p:cNvPr id="11" name="Text 9"/>
          <p:cNvSpPr/>
          <p:nvPr/>
        </p:nvSpPr>
        <p:spPr>
          <a:xfrm>
            <a:off x="666750" y="2963763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100、104、108、111、112 年度</a:t>
            </a:r>
            <a:endParaRPr lang="en-US" sz="2025" dirty="0"/>
          </a:p>
        </p:txBody>
      </p:sp>
      <p:sp>
        <p:nvSpPr>
          <p:cNvPr id="12" name="Text 10"/>
          <p:cNvSpPr/>
          <p:nvPr/>
        </p:nvSpPr>
        <p:spPr>
          <a:xfrm>
            <a:off x="666750" y="3481239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都出現「列支計畫期限外之開支」。</a:t>
            </a:r>
            <a:endParaRPr lang="en-US" sz="2025" dirty="0"/>
          </a:p>
        </p:txBody>
      </p:sp>
      <p:sp>
        <p:nvSpPr>
          <p:cNvPr id="13" name="Text 11"/>
          <p:cNvSpPr/>
          <p:nvPr/>
        </p:nvSpPr>
        <p:spPr>
          <a:xfrm>
            <a:off x="666750" y="3998714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112 年度其中一例：標籤紙 6,260 元，購買日早於計畫期間，最後必須繳回。</a:t>
            </a:r>
            <a:endParaRPr lang="en-US" sz="2025" dirty="0"/>
          </a:p>
        </p:txBody>
      </p:sp>
      <p:sp>
        <p:nvSpPr>
          <p:cNvPr id="14" name="Text 12"/>
          <p:cNvSpPr/>
          <p:nvPr/>
        </p:nvSpPr>
        <p:spPr>
          <a:xfrm>
            <a:off x="952500" y="4763839"/>
            <a:ext cx="10353675" cy="3515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769"/>
              </a:lnSpc>
              <a:buNone/>
            </a:pPr>
            <a:r>
              <a:rPr lang="en-US" sz="1950" dirty="0">
                <a:solidFill>
                  <a:srgbClr val="DDD9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這些案例不只是動機，也能直接變成測試題：每則都有真實情境、金額與法規依據。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2026-07-24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6750" y="5239345"/>
            <a:ext cx="10858500" cy="667494"/>
          </a:xfrm>
          <a:prstGeom prst="roundRect">
            <a:avLst/>
          </a:prstGeom>
          <a:solidFill>
            <a:srgbClr val="8B7CF6">
              <a:alpha val="11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6750" y="5239345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525250" y="5239345"/>
            <a:ext cx="0" cy="667494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66750" y="5906839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66750" y="5239345"/>
            <a:ext cx="0" cy="667494"/>
          </a:xfrm>
          <a:prstGeom prst="line">
            <a:avLst/>
          </a:prstGeom>
          <a:noFill/>
          <a:ln w="57150">
            <a:solidFill>
              <a:srgbClr val="8B7CF6"/>
            </a:solidFill>
            <a:prstDash val="solid"/>
          </a:ln>
        </p:spPr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66750" y="2204145"/>
          <a:ext cx="10858500" cy="2863751"/>
        </p:xfrm>
        <a:graphic>
          <a:graphicData uri="http://schemas.openxmlformats.org/drawingml/2006/table">
            <a:tbl>
              <a:tblPr/>
              <a:tblGrid>
                <a:gridCol w="8554151"/>
                <a:gridCol w="2304349"/>
              </a:tblGrid>
              <a:tr h="47808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b="1" dirty="0">
                          <a:solidFill>
                            <a:srgbClr val="F0F2F8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指標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566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7CF6">
                        <a:alpha val="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b="1" dirty="0">
                          <a:solidFill>
                            <a:srgbClr val="F0F2F8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結果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566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7CF6">
                        <a:alpha val="8000"/>
                      </a:srgbClr>
                    </a:solidFill>
                  </a:tcPr>
                </a:tc>
              </a:tr>
              <a:tr h="47808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b="1" dirty="0">
                          <a:solidFill>
                            <a:srgbClr val="C7CED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結論正確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5 / 6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08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b="1" dirty="0">
                          <a:solidFill>
                            <a:srgbClr val="C7CED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正確條號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1 / 6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08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b="1" dirty="0">
                          <a:solidFill>
                            <a:srgbClr val="C7CED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引到中央大學文件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0 / 6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08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b="1" dirty="0">
                          <a:solidFill>
                            <a:srgbClr val="C7CED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標示版本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0 / 6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33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b="1" dirty="0">
                          <a:solidFill>
                            <a:srgbClr val="C7CED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最後叫使用者再問承辦人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5 / 6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0" name="Text 7"/>
          <p:cNvSpPr/>
          <p:nvPr/>
        </p:nvSpPr>
        <p:spPr>
          <a:xfrm>
            <a:off x="666750" y="989112"/>
            <a:ext cx="10858500" cy="554385"/>
          </a:xfrm>
          <a:prstGeom prst="rect">
            <a:avLst/>
          </a:prstGeom>
          <a:noFill/>
          <a:ln/>
        </p:spPr>
        <p:txBody>
          <a:bodyPr wrap="square" lIns="0" tIns="0" rIns="0" bIns="117158" rtlCol="0" anchor="ctr">
            <a:normAutofit/>
          </a:bodyPr>
          <a:lstStyle/>
          <a:p>
            <a:pPr algn="l" indent="0" marL="0">
              <a:lnSpc>
                <a:spcPts val="3444"/>
              </a:lnSpc>
              <a:buNone/>
            </a:pPr>
            <a:r>
              <a:rPr lang="en-US" sz="30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現成工具：結論常常看起來對，但證據鏈不夠</a:t>
            </a:r>
            <a:endParaRPr lang="en-US" sz="3075" dirty="0"/>
          </a:p>
        </p:txBody>
      </p:sp>
      <p:sp>
        <p:nvSpPr>
          <p:cNvPr id="11" name="Text 8"/>
          <p:cNvSpPr/>
          <p:nvPr/>
        </p:nvSpPr>
        <p:spPr>
          <a:xfrm>
            <a:off x="666750" y="1733996"/>
            <a:ext cx="10858500" cy="3177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503"/>
              </a:lnSpc>
              <a:buNone/>
            </a:pPr>
            <a:r>
              <a:rPr lang="en-US" sz="1763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2026/07/20–22 用 Gemini + Google Search 測 6 題：</a:t>
            </a:r>
            <a:endParaRPr lang="en-US" sz="1763" dirty="0"/>
          </a:p>
        </p:txBody>
      </p:sp>
      <p:sp>
        <p:nvSpPr>
          <p:cNvPr id="12" name="Text 9"/>
          <p:cNvSpPr/>
          <p:nvPr/>
        </p:nvSpPr>
        <p:spPr>
          <a:xfrm>
            <a:off x="952500" y="5410795"/>
            <a:ext cx="10353675" cy="32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556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差別不在「模型能不能猜到答案」，而是答案能不能回到中央大學真正適用的文件與版本。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2026-07-24</a:t>
            </a:r>
            <a:endParaRPr lang="en-US" sz="900" dirty="0"/>
          </a:p>
        </p:txBody>
      </p:sp>
      <p:sp>
        <p:nvSpPr>
          <p:cNvPr id="14" name="Text 11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5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6750" y="4948833"/>
            <a:ext cx="10858500" cy="694432"/>
          </a:xfrm>
          <a:prstGeom prst="roundRect">
            <a:avLst/>
          </a:prstGeom>
          <a:solidFill>
            <a:srgbClr val="8B7CF6">
              <a:alpha val="11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6750" y="4948833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525250" y="4948833"/>
            <a:ext cx="0" cy="694432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66750" y="5643265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66750" y="4948833"/>
            <a:ext cx="0" cy="694432"/>
          </a:xfrm>
          <a:prstGeom prst="line">
            <a:avLst/>
          </a:prstGeom>
          <a:noFill/>
          <a:ln w="57150">
            <a:solidFill>
              <a:srgbClr val="8B7CF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66750" y="1252686"/>
            <a:ext cx="10858500" cy="608558"/>
          </a:xfrm>
          <a:prstGeom prst="rect">
            <a:avLst/>
          </a:prstGeom>
          <a:noFill/>
          <a:ln/>
        </p:spPr>
        <p:txBody>
          <a:bodyPr wrap="square" lIns="0" tIns="0" rIns="0" bIns="128588" rtlCol="0" anchor="ctr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3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我要做的不是 QA，而是一份可查證的「判定書」</a:t>
            </a:r>
            <a:endParaRPr lang="en-US" sz="3375" dirty="0"/>
          </a:p>
        </p:txBody>
      </p:sp>
      <p:sp>
        <p:nvSpPr>
          <p:cNvPr id="10" name="Text 8"/>
          <p:cNvSpPr/>
          <p:nvPr/>
        </p:nvSpPr>
        <p:spPr>
          <a:xfrm>
            <a:off x="666750" y="2089845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以「兼任研究生先自付 12,000 元買耗材」為例，目標輸出包含：</a:t>
            </a:r>
            <a:endParaRPr lang="en-US" sz="2025" dirty="0"/>
          </a:p>
        </p:txBody>
      </p:sp>
      <p:sp>
        <p:nvSpPr>
          <p:cNvPr id="11" name="Text 9"/>
          <p:cNvSpPr/>
          <p:nvPr/>
        </p:nvSpPr>
        <p:spPr>
          <a:xfrm>
            <a:off x="944463" y="2607320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判定</a:t>
            </a:r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：可以 / 有條件可以 / 不可以。</a:t>
            </a:r>
            <a:endParaRPr lang="en-US" sz="2025" dirty="0"/>
          </a:p>
        </p:txBody>
      </p:sp>
      <p:sp>
        <p:nvSpPr>
          <p:cNvPr id="12" name="Text 10"/>
          <p:cNvSpPr/>
          <p:nvPr/>
        </p:nvSpPr>
        <p:spPr>
          <a:xfrm>
            <a:off x="944463" y="3044279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適用依據</a:t>
            </a:r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：具體文號、條次、版本。</a:t>
            </a:r>
            <a:endParaRPr lang="en-US" sz="2025" dirty="0"/>
          </a:p>
        </p:txBody>
      </p:sp>
      <p:sp>
        <p:nvSpPr>
          <p:cNvPr id="13" name="Text 11"/>
          <p:cNvSpPr/>
          <p:nvPr/>
        </p:nvSpPr>
        <p:spPr>
          <a:xfrm>
            <a:off x="944463" y="3481239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為什麼</a:t>
            </a:r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：案件事實怎麼對上規則條件。</a:t>
            </a:r>
            <a:endParaRPr lang="en-US" sz="2025" dirty="0"/>
          </a:p>
        </p:txBody>
      </p:sp>
      <p:sp>
        <p:nvSpPr>
          <p:cNvPr id="14" name="Text 12"/>
          <p:cNvSpPr/>
          <p:nvPr/>
        </p:nvSpPr>
        <p:spPr>
          <a:xfrm>
            <a:off x="944463" y="3918198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還要做什麼</a:t>
            </a:r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：可執行的待辦。</a:t>
            </a:r>
            <a:endParaRPr lang="en-US" sz="2025" dirty="0"/>
          </a:p>
        </p:txBody>
      </p:sp>
      <p:sp>
        <p:nvSpPr>
          <p:cNvPr id="15" name="Text 13"/>
          <p:cNvSpPr/>
          <p:nvPr/>
        </p:nvSpPr>
        <p:spPr>
          <a:xfrm>
            <a:off x="944463" y="4355157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仍不確定什麼</a:t>
            </a:r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：系所若有更嚴規定，明確標成待人工確認。</a:t>
            </a:r>
            <a:endParaRPr lang="en-US" sz="2025" dirty="0"/>
          </a:p>
        </p:txBody>
      </p:sp>
      <p:sp>
        <p:nvSpPr>
          <p:cNvPr id="16" name="Text 14"/>
          <p:cNvSpPr/>
          <p:nvPr/>
        </p:nvSpPr>
        <p:spPr>
          <a:xfrm>
            <a:off x="952500" y="5120283"/>
            <a:ext cx="10353675" cy="3515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769"/>
              </a:lnSpc>
              <a:buNone/>
            </a:pPr>
            <a:r>
              <a:rPr lang="en-US" sz="195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可查證性本身，就是產品與研究設計的一部分。</a:t>
            </a:r>
            <a:endParaRPr lang="en-US" sz="1950" dirty="0"/>
          </a:p>
        </p:txBody>
      </p:sp>
      <p:sp>
        <p:nvSpPr>
          <p:cNvPr id="17" name="Text 15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2026-07-24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6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6750" y="5466308"/>
            <a:ext cx="10858500" cy="694432"/>
          </a:xfrm>
          <a:prstGeom prst="roundRect">
            <a:avLst/>
          </a:prstGeom>
          <a:solidFill>
            <a:srgbClr val="8B7CF6">
              <a:alpha val="11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6750" y="5466308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525250" y="5466308"/>
            <a:ext cx="0" cy="694432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66750" y="6160740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66750" y="5466308"/>
            <a:ext cx="0" cy="694432"/>
          </a:xfrm>
          <a:prstGeom prst="line">
            <a:avLst/>
          </a:prstGeom>
          <a:noFill/>
          <a:ln w="57150">
            <a:solidFill>
              <a:srgbClr val="8B7CF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66750" y="735211"/>
            <a:ext cx="10858500" cy="608558"/>
          </a:xfrm>
          <a:prstGeom prst="rect">
            <a:avLst/>
          </a:prstGeom>
          <a:noFill/>
          <a:ln/>
        </p:spPr>
        <p:txBody>
          <a:bodyPr wrap="square" lIns="0" tIns="0" rIns="0" bIns="128588" rtlCol="0" anchor="ctr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3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系統分成兩層：法規維護與案件判定</a:t>
            </a:r>
            <a:endParaRPr lang="en-US" sz="3375" dirty="0"/>
          </a:p>
        </p:txBody>
      </p:sp>
      <p:sp>
        <p:nvSpPr>
          <p:cNvPr id="10" name="Text 8"/>
          <p:cNvSpPr/>
          <p:nvPr/>
        </p:nvSpPr>
        <p:spPr>
          <a:xfrm>
            <a:off x="666750" y="1572369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meta-layer：規則 / 規格維護慢路徑</a:t>
            </a:r>
            <a:endParaRPr lang="en-US" sz="2025" dirty="0"/>
          </a:p>
        </p:txBody>
      </p:sp>
      <p:sp>
        <p:nvSpPr>
          <p:cNvPr id="11" name="Text 9"/>
          <p:cNvSpPr/>
          <p:nvPr/>
        </p:nvSpPr>
        <p:spPr>
          <a:xfrm>
            <a:off x="944463" y="2089845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規則有版本</a:t>
            </a:r>
            <a:endParaRPr lang="en-US" sz="2025" dirty="0"/>
          </a:p>
        </p:txBody>
      </p:sp>
      <p:sp>
        <p:nvSpPr>
          <p:cNvPr id="12" name="Text 10"/>
          <p:cNvSpPr/>
          <p:nvPr/>
        </p:nvSpPr>
        <p:spPr>
          <a:xfrm>
            <a:off x="944463" y="2526804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變更需審核</a:t>
            </a:r>
            <a:endParaRPr lang="en-US" sz="2025" dirty="0"/>
          </a:p>
        </p:txBody>
      </p:sp>
      <p:sp>
        <p:nvSpPr>
          <p:cNvPr id="13" name="Text 11"/>
          <p:cNvSpPr/>
          <p:nvPr/>
        </p:nvSpPr>
        <p:spPr>
          <a:xfrm>
            <a:off x="944463" y="2963763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每次修改留稽核軌跡</a:t>
            </a:r>
            <a:endParaRPr lang="en-US" sz="2025" dirty="0"/>
          </a:p>
        </p:txBody>
      </p:sp>
      <p:sp>
        <p:nvSpPr>
          <p:cNvPr id="14" name="Text 12"/>
          <p:cNvSpPr/>
          <p:nvPr/>
        </p:nvSpPr>
        <p:spPr>
          <a:xfrm>
            <a:off x="666750" y="3481239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grant-precheck：使用者案件判定服務</a:t>
            </a:r>
            <a:endParaRPr lang="en-US" sz="2025" dirty="0"/>
          </a:p>
        </p:txBody>
      </p:sp>
      <p:sp>
        <p:nvSpPr>
          <p:cNvPr id="15" name="Text 13"/>
          <p:cNvSpPr/>
          <p:nvPr/>
        </p:nvSpPr>
        <p:spPr>
          <a:xfrm>
            <a:off x="944463" y="3998714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接收支出情境</a:t>
            </a:r>
            <a:endParaRPr lang="en-US" sz="2025" dirty="0"/>
          </a:p>
        </p:txBody>
      </p:sp>
      <p:sp>
        <p:nvSpPr>
          <p:cNvPr id="16" name="Text 14"/>
          <p:cNvSpPr/>
          <p:nvPr/>
        </p:nvSpPr>
        <p:spPr>
          <a:xfrm>
            <a:off x="944463" y="4435673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找到適用規則</a:t>
            </a:r>
            <a:endParaRPr lang="en-US" sz="2025" dirty="0"/>
          </a:p>
        </p:txBody>
      </p:sp>
      <p:sp>
        <p:nvSpPr>
          <p:cNvPr id="17" name="Text 15"/>
          <p:cNvSpPr/>
          <p:nvPr/>
        </p:nvSpPr>
        <p:spPr>
          <a:xfrm>
            <a:off x="944463" y="4872633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產出判定與依據</a:t>
            </a:r>
            <a:endParaRPr lang="en-US" sz="2025" dirty="0"/>
          </a:p>
        </p:txBody>
      </p:sp>
      <p:sp>
        <p:nvSpPr>
          <p:cNvPr id="18" name="Text 16"/>
          <p:cNvSpPr/>
          <p:nvPr/>
        </p:nvSpPr>
        <p:spPr>
          <a:xfrm>
            <a:off x="952500" y="5637758"/>
            <a:ext cx="10353675" cy="3515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769"/>
              </a:lnSpc>
              <a:buNone/>
            </a:pPr>
            <a:r>
              <a:rPr lang="en-US" sz="1950" dirty="0">
                <a:solidFill>
                  <a:srgbClr val="DDD9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原本的「規格版本控制」骨架，開始被轉成「法規版本控制」。</a:t>
            </a:r>
            <a:endParaRPr lang="en-US" sz="1950" dirty="0"/>
          </a:p>
        </p:txBody>
      </p:sp>
      <p:sp>
        <p:nvSpPr>
          <p:cNvPr id="19" name="Text 17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2026-07-24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7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66750" y="1156543"/>
            <a:ext cx="10858500" cy="608558"/>
          </a:xfrm>
          <a:prstGeom prst="rect">
            <a:avLst/>
          </a:prstGeom>
          <a:noFill/>
          <a:ln/>
        </p:spPr>
        <p:txBody>
          <a:bodyPr wrap="square" lIns="0" tIns="0" rIns="0" bIns="128588" rtlCol="0" anchor="ctr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3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暑假第一階段：先把一條路走通</a:t>
            </a:r>
            <a:endParaRPr lang="en-US" sz="3375" dirty="0"/>
          </a:p>
        </p:txBody>
      </p:sp>
      <p:sp>
        <p:nvSpPr>
          <p:cNvPr id="5" name="Text 3"/>
          <p:cNvSpPr/>
          <p:nvPr/>
        </p:nvSpPr>
        <p:spPr>
          <a:xfrm>
            <a:off x="666750" y="1993702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範圍先鎖定：</a:t>
            </a:r>
            <a:endParaRPr lang="en-US" sz="2025" dirty="0"/>
          </a:p>
        </p:txBody>
      </p:sp>
      <p:sp>
        <p:nvSpPr>
          <p:cNvPr id="6" name="Text 4"/>
          <p:cNvSpPr/>
          <p:nvPr/>
        </p:nvSpPr>
        <p:spPr>
          <a:xfrm>
            <a:off x="666750" y="2511177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國科會專題研究計畫 × 中央大學 × 經費報支</a:t>
            </a:r>
            <a:endParaRPr lang="en-US" sz="2025" dirty="0"/>
          </a:p>
        </p:txBody>
      </p:sp>
      <p:sp>
        <p:nvSpPr>
          <p:cNvPr id="7" name="Text 5"/>
          <p:cNvSpPr/>
          <p:nvPr/>
        </p:nvSpPr>
        <p:spPr>
          <a:xfrm>
            <a:off x="666750" y="3028652"/>
            <a:ext cx="10858500" cy="73015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近期規劃：Baseline → 條文結構化 → 版本 / 條件判定 → 判定書 → 與 baseline 對照 → 真人試用</a:t>
            </a:r>
            <a:endParaRPr lang="en-US" sz="2025" dirty="0"/>
          </a:p>
        </p:txBody>
      </p:sp>
      <p:sp>
        <p:nvSpPr>
          <p:cNvPr id="8" name="Text 6"/>
          <p:cNvSpPr/>
          <p:nvPr/>
        </p:nvSpPr>
        <p:spPr>
          <a:xfrm>
            <a:off x="666750" y="3911203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老師這次確認：</a:t>
            </a:r>
            <a:endParaRPr lang="en-US" sz="2025" dirty="0"/>
          </a:p>
        </p:txBody>
      </p:sp>
      <p:sp>
        <p:nvSpPr>
          <p:cNvPr id="9" name="Text 7"/>
          <p:cNvSpPr/>
          <p:nvPr/>
        </p:nvSpPr>
        <p:spPr>
          <a:xfrm>
            <a:off x="944463" y="4428679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題目有真實需求，不必擴成整個法律領域。</a:t>
            </a:r>
            <a:endParaRPr lang="en-US" sz="2025" dirty="0"/>
          </a:p>
        </p:txBody>
      </p:sp>
      <p:sp>
        <p:nvSpPr>
          <p:cNvPr id="10" name="Text 8"/>
          <p:cNvSpPr/>
          <p:nvPr/>
        </p:nvSpPr>
        <p:spPr>
          <a:xfrm>
            <a:off x="944463" y="4865638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可參考 legal AI / neural-symbolic 與 KG 的做法。</a:t>
            </a:r>
            <a:endParaRPr lang="en-US" sz="2025" dirty="0"/>
          </a:p>
        </p:txBody>
      </p:sp>
      <p:sp>
        <p:nvSpPr>
          <p:cNvPr id="11" name="Text 9"/>
          <p:cNvSpPr/>
          <p:nvPr/>
        </p:nvSpPr>
        <p:spPr>
          <a:xfrm>
            <a:off x="944463" y="5302597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目前範圍可以先做，不需要為了看起來大而擴張。</a:t>
            </a:r>
            <a:endParaRPr lang="en-US" sz="2025" dirty="0"/>
          </a:p>
        </p:txBody>
      </p:sp>
      <p:sp>
        <p:nvSpPr>
          <p:cNvPr id="12" name="Text 10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2026-07-24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8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T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T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2026-07-24｜題目定案：研究計畫經費核銷送件前檢核</dc:title>
  <dc:subject>Weekly research meeting</dc:subject>
  <dc:creator>Campus Agent</dc:creator>
  <cp:lastModifiedBy>Campus Agent</cp:lastModifiedBy>
  <cp:revision>1</cp:revision>
  <dcterms:created xsi:type="dcterms:W3CDTF">2026-10-12T16:42:02Z</dcterms:created>
  <dcterms:modified xsi:type="dcterms:W3CDTF">2026-10-12T16:42:02Z</dcterms:modified>
</cp:coreProperties>
</file>