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0E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6012" cy="6858000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372600" y="320040"/>
            <a:ext cx="2057400" cy="2057400"/>
          </a:xfrm>
          <a:prstGeom prst="ellipse">
            <a:avLst/>
          </a:prstGeom>
          <a:solidFill>
            <a:srgbClr val="6C5CE7">
              <a:alpha val="2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732520" y="960120"/>
            <a:ext cx="2971800" cy="2971800"/>
          </a:xfrm>
          <a:prstGeom prst="ellipse">
            <a:avLst/>
          </a:prstGeom>
          <a:solidFill>
            <a:srgbClr val="5B6CC3">
              <a:alpha val="1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7240" y="548640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AAA0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/ WEEKLY RESEARCH MEETING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781050" y="2218730"/>
            <a:ext cx="8858250" cy="1405830"/>
          </a:xfrm>
          <a:prstGeom prst="rect">
            <a:avLst/>
          </a:prstGeom>
          <a:noFill/>
          <a:ln/>
        </p:spPr>
        <p:txBody>
          <a:bodyPr wrap="square" lIns="0" tIns="0" rIns="0" bIns="171450" rtlCol="0" anchor="ctr">
            <a:normAutofit/>
          </a:bodyPr>
          <a:lstStyle/>
          <a:p>
            <a:pPr algn="l" indent="0" marL="0">
              <a:lnSpc>
                <a:spcPts val="486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Baseline 找得到規則，卻還不會判斷</a:t>
            </a:r>
            <a:endParaRPr lang="en-US" sz="4500" dirty="0"/>
          </a:p>
        </p:txBody>
      </p:sp>
      <p:sp>
        <p:nvSpPr>
          <p:cNvPr id="7" name="Text 5"/>
          <p:cNvSpPr/>
          <p:nvPr/>
        </p:nvSpPr>
        <p:spPr>
          <a:xfrm>
            <a:off x="781050" y="3834110"/>
            <a:ext cx="10744200" cy="354211"/>
          </a:xfrm>
          <a:prstGeom prst="rect">
            <a:avLst/>
          </a:prstGeom>
          <a:noFill/>
          <a:ln/>
        </p:spPr>
        <p:txBody>
          <a:bodyPr wrap="square" lIns="0" tIns="0" rIns="0" bIns="68580" rtlCol="0" anchor="ctr">
            <a:normAutofit/>
          </a:bodyPr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AAA0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115 資工專題 · 2026/07/31 Meeting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81050" y="4359771"/>
            <a:ext cx="8572500" cy="31759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501"/>
              </a:lnSpc>
              <a:buNone/>
            </a:pPr>
            <a:r>
              <a:rPr lang="en-US" sz="1725" dirty="0">
                <a:solidFill>
                  <a:srgbClr val="CBD3E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第一次把「找到規則」與「做出正確判定」拆開來看</a:t>
            </a:r>
            <a:endParaRPr lang="en-US" sz="1725" dirty="0"/>
          </a:p>
        </p:txBody>
      </p:sp>
      <p:sp>
        <p:nvSpPr>
          <p:cNvPr id="9" name="Text 7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7859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2026-07-31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4495800"/>
            <a:ext cx="10858500" cy="694432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4495800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4495800"/>
            <a:ext cx="0" cy="694432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5190232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4495800"/>
            <a:ext cx="0" cy="694432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6750" y="2695426"/>
          <a:ext cx="10858500" cy="1571774"/>
        </p:xfrm>
        <a:graphic>
          <a:graphicData uri="http://schemas.openxmlformats.org/drawingml/2006/table">
            <a:tbl>
              <a:tblPr/>
              <a:tblGrid>
                <a:gridCol w="2407512"/>
                <a:gridCol w="4614160"/>
                <a:gridCol w="3836828"/>
              </a:tblGrid>
              <a:tr h="5181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F0F2F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方法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6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7CF6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F0F2F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找到的資訊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6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7CF6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F0F2F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最後結果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6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7CF6">
                        <a:alpha val="8000"/>
                      </a:srgbClr>
                    </a:solidFill>
                  </a:tcPr>
                </a:tc>
              </a:tr>
              <a:tr h="5181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Baseline RAG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國科會 3 個月 + 中央大學 45 天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直接採用較寬鬆的 3 個月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5469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judge.py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同樣兩條規則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比較後輸出 45 天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" name="Text 7"/>
          <p:cNvSpPr/>
          <p:nvPr/>
        </p:nvSpPr>
        <p:spPr>
          <a:xfrm>
            <a:off x="666750" y="1340793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Demo：兩份規則都撈到了，答案還是錯</a:t>
            </a:r>
            <a:endParaRPr lang="en-US" sz="3375" dirty="0"/>
          </a:p>
        </p:txBody>
      </p:sp>
      <p:sp>
        <p:nvSpPr>
          <p:cNvPr id="11" name="Text 8"/>
          <p:cNvSpPr/>
          <p:nvPr/>
        </p:nvSpPr>
        <p:spPr>
          <a:xfrm>
            <a:off x="666750" y="2177951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問題：計畫執行期滿後，什麼時候要完成結報？</a:t>
            </a:r>
            <a:endParaRPr lang="en-US" sz="2025" dirty="0"/>
          </a:p>
        </p:txBody>
      </p:sp>
      <p:sp>
        <p:nvSpPr>
          <p:cNvPr id="12" name="Text 9"/>
          <p:cNvSpPr/>
          <p:nvPr/>
        </p:nvSpPr>
        <p:spPr>
          <a:xfrm>
            <a:off x="952500" y="4667250"/>
            <a:ext cx="10353675" cy="3515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69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Retrieval 成功，不代表 decision 成功。</a:t>
            </a:r>
            <a:endParaRPr lang="en-US" sz="1950" dirty="0"/>
          </a:p>
        </p:txBody>
      </p:sp>
      <p:sp>
        <p:nvSpPr>
          <p:cNvPr id="13" name="Text 10"/>
          <p:cNvSpPr/>
          <p:nvPr/>
        </p:nvSpPr>
        <p:spPr>
          <a:xfrm>
            <a:off x="666750" y="5190232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這是第一次用可以現場跑的程式，具體展示規則判定層和 baseline RAG 的差異。</a:t>
            </a:r>
            <a:endParaRPr lang="en-US" sz="2025" dirty="0"/>
          </a:p>
        </p:txBody>
      </p:sp>
      <p:sp>
        <p:nvSpPr>
          <p:cNvPr id="14" name="Text 11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2026-07-31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4770686"/>
            <a:ext cx="10858500" cy="694432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4770686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4770686"/>
            <a:ext cx="0" cy="694432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5465118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4770686"/>
            <a:ext cx="0" cy="694432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6750" y="1430982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當時的資料流程已經能跑，但還不夠受控</a:t>
            </a:r>
            <a:endParaRPr lang="en-US" sz="3375" dirty="0"/>
          </a:p>
        </p:txBody>
      </p:sp>
      <p:sp>
        <p:nvSpPr>
          <p:cNvPr id="10" name="Text 8"/>
          <p:cNvSpPr/>
          <p:nvPr/>
        </p:nvSpPr>
        <p:spPr>
          <a:xfrm>
            <a:off x="666750" y="2268141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法規 PDF → 純文字 → 結構化 JSON → 人工複核 → 規則判定</a:t>
            </a:r>
            <a:endParaRPr lang="en-US" sz="2025" dirty="0"/>
          </a:p>
        </p:txBody>
      </p:sp>
      <p:sp>
        <p:nvSpPr>
          <p:cNvPr id="11" name="Text 9"/>
          <p:cNvSpPr/>
          <p:nvPr/>
        </p:nvSpPr>
        <p:spPr>
          <a:xfrm>
            <a:off x="666750" y="2785616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當時最大的弱點在「PDF → 結構化規則」：</a:t>
            </a:r>
            <a:endParaRPr lang="en-US" sz="2025" dirty="0"/>
          </a:p>
        </p:txBody>
      </p:sp>
      <p:sp>
        <p:nvSpPr>
          <p:cNvPr id="12" name="Text 10"/>
          <p:cNvSpPr/>
          <p:nvPr/>
        </p:nvSpPr>
        <p:spPr>
          <a:xfrm>
            <a:off x="944463" y="3303091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主要還是讓 AI 看內容後自行抓欄位。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944463" y="3740051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有人工複核，但沒有一套保證每個面向都被檢查過的固定程序。</a:t>
            </a:r>
            <a:endParaRPr lang="en-US" sz="2025" dirty="0"/>
          </a:p>
        </p:txBody>
      </p:sp>
      <p:sp>
        <p:nvSpPr>
          <p:cNvPr id="14" name="Text 12"/>
          <p:cNvSpPr/>
          <p:nvPr/>
        </p:nvSpPr>
        <p:spPr>
          <a:xfrm>
            <a:off x="944463" y="4177010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規則欄位是從現有文件「看到什麼就加什麼」，完整性仍靠人的直覺。</a:t>
            </a:r>
            <a:endParaRPr lang="en-US" sz="2025" dirty="0"/>
          </a:p>
        </p:txBody>
      </p:sp>
      <p:sp>
        <p:nvSpPr>
          <p:cNvPr id="15" name="Text 13"/>
          <p:cNvSpPr/>
          <p:nvPr/>
        </p:nvSpPr>
        <p:spPr>
          <a:xfrm>
            <a:off x="952500" y="4942136"/>
            <a:ext cx="10353675" cy="3515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69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引擎可以是 deterministic，但如果進去的規則本身漏了條件，最後仍然會穩定地判錯。</a:t>
            </a:r>
            <a:endParaRPr lang="en-US" sz="1950" dirty="0"/>
          </a:p>
        </p:txBody>
      </p:sp>
      <p:sp>
        <p:nvSpPr>
          <p:cNvPr id="16" name="Text 14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2026-07-31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3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4810869"/>
            <a:ext cx="10858500" cy="694432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4810869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4810869"/>
            <a:ext cx="0" cy="694432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5505301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4810869"/>
            <a:ext cx="0" cy="694432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6750" y="1390650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覆蓋率也開始暴露另一個問題：資訊不完整時怎麼辦？</a:t>
            </a:r>
            <a:endParaRPr lang="en-US" sz="3375" dirty="0"/>
          </a:p>
        </p:txBody>
      </p:sp>
      <p:sp>
        <p:nvSpPr>
          <p:cNvPr id="10" name="Text 8"/>
          <p:cNvSpPr/>
          <p:nvPr/>
        </p:nvSpPr>
        <p:spPr>
          <a:xfrm>
            <a:off x="666750" y="2227808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測試題當時分成 A–E 類：</a:t>
            </a:r>
            <a:endParaRPr lang="en-US" sz="2025" dirty="0"/>
          </a:p>
        </p:txBody>
      </p:sp>
      <p:sp>
        <p:nvSpPr>
          <p:cNvPr id="11" name="Text 9"/>
          <p:cNvSpPr/>
          <p:nvPr/>
        </p:nvSpPr>
        <p:spPr>
          <a:xfrm>
            <a:off x="944463" y="2745284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A–D：大多已經有規則可判。</a:t>
            </a:r>
            <a:endParaRPr lang="en-US" sz="2025" dirty="0"/>
          </a:p>
        </p:txBody>
      </p:sp>
      <p:sp>
        <p:nvSpPr>
          <p:cNvPr id="12" name="Text 10"/>
          <p:cNvSpPr/>
          <p:nvPr/>
        </p:nvSpPr>
        <p:spPr>
          <a:xfrm>
            <a:off x="944463" y="3182243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E 類：使用者情境不完整，需要系統反問。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666750" y="3699718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這類還沒有完成。</a:t>
            </a:r>
            <a:endParaRPr lang="en-US" sz="2025" dirty="0"/>
          </a:p>
        </p:txBody>
      </p:sp>
      <p:sp>
        <p:nvSpPr>
          <p:cNvPr id="14" name="Text 12"/>
          <p:cNvSpPr/>
          <p:nvPr/>
        </p:nvSpPr>
        <p:spPr>
          <a:xfrm>
            <a:off x="666750" y="4217194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下一步不只是增加更多規則，而是讓系統知道：</a:t>
            </a:r>
            <a:endParaRPr lang="en-US" sz="2025" dirty="0"/>
          </a:p>
        </p:txBody>
      </p:sp>
      <p:sp>
        <p:nvSpPr>
          <p:cNvPr id="15" name="Text 13"/>
          <p:cNvSpPr/>
          <p:nvPr/>
        </p:nvSpPr>
        <p:spPr>
          <a:xfrm>
            <a:off x="952500" y="4982319"/>
            <a:ext cx="10353675" cy="3515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69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目前缺哪個案件事實？這個事實會不會改變判定？如果會，就先問。</a:t>
            </a:r>
            <a:endParaRPr lang="en-US" sz="1950" dirty="0"/>
          </a:p>
        </p:txBody>
      </p:sp>
      <p:sp>
        <p:nvSpPr>
          <p:cNvPr id="16" name="Text 14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2026-07-31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5474494"/>
            <a:ext cx="10858500" cy="667494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5474494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5474494"/>
            <a:ext cx="0" cy="667494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6141988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5474494"/>
            <a:ext cx="0" cy="667494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6750" y="2439293"/>
          <a:ext cx="10858500" cy="2863751"/>
        </p:xfrm>
        <a:graphic>
          <a:graphicData uri="http://schemas.openxmlformats.org/drawingml/2006/table">
            <a:tbl>
              <a:tblPr/>
              <a:tblGrid>
                <a:gridCol w="1647836"/>
                <a:gridCol w="9210664"/>
              </a:tblGrid>
              <a:tr h="47808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F0F2F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維度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6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7CF6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F0F2F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要問的事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6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7CF6">
                        <a:alpha val="8000"/>
                      </a:srgbClr>
                    </a:solidFill>
                  </a:tcPr>
                </a:tc>
              </a:tr>
              <a:tr h="47808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人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身分 / 角色會不會影響資格？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08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事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這筆支出屬於什麼事件 / 程序？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08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時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計畫年度、生效日、付款日是否重要？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08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地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國內外、校內外是否改變規則？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3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物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金額、科目、品項或文件是什麼？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" name="Text 7"/>
          <p:cNvSpPr/>
          <p:nvPr/>
        </p:nvSpPr>
        <p:spPr>
          <a:xfrm>
            <a:off x="666750" y="754112"/>
            <a:ext cx="10858500" cy="554385"/>
          </a:xfrm>
          <a:prstGeom prst="rect">
            <a:avLst/>
          </a:prstGeom>
          <a:noFill/>
          <a:ln/>
        </p:spPr>
        <p:txBody>
          <a:bodyPr wrap="square" lIns="0" tIns="0" rIns="0" bIns="117158" rtlCol="0" anchor="ctr">
            <a:normAutofit/>
          </a:bodyPr>
          <a:lstStyle/>
          <a:p>
            <a:pPr algn="l" indent="0" marL="0">
              <a:lnSpc>
                <a:spcPts val="3444"/>
              </a:lnSpc>
              <a:buNone/>
            </a:pPr>
            <a:r>
              <a:rPr lang="en-US" sz="30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老師的核心要求一：Schema 必須先做到 MECE</a:t>
            </a:r>
            <a:endParaRPr lang="en-US" sz="3075" dirty="0"/>
          </a:p>
        </p:txBody>
      </p:sp>
      <p:sp>
        <p:nvSpPr>
          <p:cNvPr id="11" name="Text 8"/>
          <p:cNvSpPr/>
          <p:nvPr/>
        </p:nvSpPr>
        <p:spPr>
          <a:xfrm>
            <a:off x="666750" y="1498997"/>
            <a:ext cx="10858500" cy="3177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503"/>
              </a:lnSpc>
              <a:buNone/>
            </a:pPr>
            <a:r>
              <a:rPr lang="en-US" sz="1763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不能再用「PDF 裡出現什麼，就決定 schema 有什麼」。</a:t>
            </a:r>
            <a:endParaRPr lang="en-US" sz="1763" dirty="0"/>
          </a:p>
        </p:txBody>
      </p:sp>
      <p:sp>
        <p:nvSpPr>
          <p:cNvPr id="12" name="Text 9"/>
          <p:cNvSpPr/>
          <p:nvPr/>
        </p:nvSpPr>
        <p:spPr>
          <a:xfrm>
            <a:off x="666750" y="1969145"/>
            <a:ext cx="10858500" cy="3177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503"/>
              </a:lnSpc>
              <a:buNone/>
            </a:pPr>
            <a:r>
              <a:rPr lang="en-US" sz="1763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老師建議改成 top-down：用 </a:t>
            </a:r>
            <a:pPr algn="l" indent="0" marL="0">
              <a:lnSpc>
                <a:spcPts val="2503"/>
              </a:lnSpc>
              <a:buNone/>
            </a:pPr>
            <a:r>
              <a:rPr lang="en-US" sz="1763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人、事、時、地、物</a:t>
            </a:r>
            <a:pPr algn="l" indent="0" marL="0">
              <a:lnSpc>
                <a:spcPts val="2503"/>
              </a:lnSpc>
              <a:buNone/>
            </a:pPr>
            <a:r>
              <a:rPr lang="en-US" sz="1763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系統化檢查情境。</a:t>
            </a:r>
            <a:endParaRPr lang="en-US" sz="1763" dirty="0"/>
          </a:p>
        </p:txBody>
      </p:sp>
      <p:sp>
        <p:nvSpPr>
          <p:cNvPr id="13" name="Text 10"/>
          <p:cNvSpPr/>
          <p:nvPr/>
        </p:nvSpPr>
        <p:spPr>
          <a:xfrm>
            <a:off x="952500" y="5645944"/>
            <a:ext cx="10353675" cy="32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556"/>
              </a:lnSpc>
              <a:buNone/>
            </a:pPr>
            <a:r>
              <a:rPr lang="en-US" sz="1800" dirty="0">
                <a:solidFill>
                  <a:srgbClr val="DDD9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空值可以存在，但「有沒有問過這個維度」不能靠運氣。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2026-07-31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5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4821585"/>
            <a:ext cx="10858500" cy="694432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4821585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4821585"/>
            <a:ext cx="0" cy="694432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5516017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4821585"/>
            <a:ext cx="0" cy="694432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44463" y="2821930"/>
            <a:ext cx="1179909" cy="282476"/>
          </a:xfrm>
          <a:prstGeom prst="roundRect">
            <a:avLst/>
          </a:prstGeom>
          <a:solidFill>
            <a:srgbClr val="1824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66750" y="1379934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老師的核心要求二：抽取流程不能整包交給 LLM</a:t>
            </a:r>
            <a:endParaRPr lang="en-US" sz="3375" dirty="0"/>
          </a:p>
        </p:txBody>
      </p:sp>
      <p:sp>
        <p:nvSpPr>
          <p:cNvPr id="11" name="Text 9"/>
          <p:cNvSpPr/>
          <p:nvPr/>
        </p:nvSpPr>
        <p:spPr>
          <a:xfrm>
            <a:off x="666750" y="2217093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老師區分了兩件事：</a:t>
            </a:r>
            <a:endParaRPr lang="en-US" sz="2025" dirty="0"/>
          </a:p>
        </p:txBody>
      </p:sp>
      <p:sp>
        <p:nvSpPr>
          <p:cNvPr id="12" name="Text 10"/>
          <p:cNvSpPr/>
          <p:nvPr/>
        </p:nvSpPr>
        <p:spPr>
          <a:xfrm>
            <a:off x="944463" y="2734568"/>
            <a:ext cx="10580786" cy="38650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C8C2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judge.py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：已經是固定規則邏輯。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944463" y="3192959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PDF → 結構化規則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：仍太像讓 LLM 自由發揮。</a:t>
            </a:r>
            <a:endParaRPr lang="en-US" sz="2025" dirty="0"/>
          </a:p>
        </p:txBody>
      </p:sp>
      <p:sp>
        <p:nvSpPr>
          <p:cNvPr id="14" name="Text 12"/>
          <p:cNvSpPr/>
          <p:nvPr/>
        </p:nvSpPr>
        <p:spPr>
          <a:xfrm>
            <a:off x="666750" y="3710434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要改成：</a:t>
            </a:r>
            <a:endParaRPr lang="en-US" sz="2025" dirty="0"/>
          </a:p>
        </p:txBody>
      </p:sp>
      <p:sp>
        <p:nvSpPr>
          <p:cNvPr id="15" name="Text 13"/>
          <p:cNvSpPr/>
          <p:nvPr/>
        </p:nvSpPr>
        <p:spPr>
          <a:xfrm>
            <a:off x="666750" y="4227909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程式決定每一步一定要檢查什麼 → LLM 只回答這一步 → 程式再驗證答案</a:t>
            </a:r>
            <a:endParaRPr lang="en-US" sz="2025" dirty="0"/>
          </a:p>
        </p:txBody>
      </p:sp>
      <p:sp>
        <p:nvSpPr>
          <p:cNvPr id="16" name="Text 14"/>
          <p:cNvSpPr/>
          <p:nvPr/>
        </p:nvSpPr>
        <p:spPr>
          <a:xfrm>
            <a:off x="952500" y="4993035"/>
            <a:ext cx="10353675" cy="3515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69"/>
              </a:lnSpc>
              <a:buNone/>
            </a:pPr>
            <a:r>
              <a:rPr lang="en-US" sz="1950" dirty="0">
                <a:solidFill>
                  <a:srgbClr val="DDD9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不是相信模型「應該有想到」，而是讓流程本身保證每個檢查都被執行。</a:t>
            </a:r>
            <a:endParaRPr lang="en-US" sz="1950" dirty="0"/>
          </a:p>
        </p:txBody>
      </p:sp>
      <p:sp>
        <p:nvSpPr>
          <p:cNvPr id="17" name="Text 15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2026-07-31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6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4413200"/>
            <a:ext cx="10858500" cy="868412"/>
          </a:xfrm>
          <a:prstGeom prst="roundRect">
            <a:avLst/>
          </a:prstGeom>
          <a:solidFill>
            <a:srgbClr val="151E3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4413200"/>
            <a:ext cx="10858500" cy="0"/>
          </a:xfrm>
          <a:prstGeom prst="line">
            <a:avLst/>
          </a:prstGeom>
          <a:noFill/>
          <a:ln w="9525">
            <a:solidFill>
              <a:srgbClr val="3A467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4413200"/>
            <a:ext cx="0" cy="868412"/>
          </a:xfrm>
          <a:prstGeom prst="line">
            <a:avLst/>
          </a:prstGeom>
          <a:noFill/>
          <a:ln w="9525">
            <a:solidFill>
              <a:srgbClr val="3A467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5281612"/>
            <a:ext cx="10858500" cy="0"/>
          </a:xfrm>
          <a:prstGeom prst="line">
            <a:avLst/>
          </a:prstGeom>
          <a:noFill/>
          <a:ln w="9525">
            <a:solidFill>
              <a:srgbClr val="3A467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4413200"/>
            <a:ext cx="0" cy="868412"/>
          </a:xfrm>
          <a:prstGeom prst="line">
            <a:avLst/>
          </a:prstGeom>
          <a:noFill/>
          <a:ln w="66675">
            <a:solidFill>
              <a:srgbClr val="A79B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6750" y="1614339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這場之後的工作順序被重新排過</a:t>
            </a:r>
            <a:endParaRPr lang="en-US" sz="3375" dirty="0"/>
          </a:p>
        </p:txBody>
      </p:sp>
      <p:sp>
        <p:nvSpPr>
          <p:cNvPr id="10" name="Text 8"/>
          <p:cNvSpPr/>
          <p:nvPr/>
        </p:nvSpPr>
        <p:spPr>
          <a:xfrm>
            <a:off x="944463" y="2451497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先把 schema 與抽取流程打磨紮實。</a:t>
            </a:r>
            <a:endParaRPr lang="en-US" sz="2025" dirty="0"/>
          </a:p>
        </p:txBody>
      </p:sp>
      <p:sp>
        <p:nvSpPr>
          <p:cNvPr id="11" name="Text 9"/>
          <p:cNvSpPr/>
          <p:nvPr/>
        </p:nvSpPr>
        <p:spPr>
          <a:xfrm>
            <a:off x="944463" y="2888456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做前端，讓老師與同學先試，找出模型和流程的漏洞。</a:t>
            </a:r>
            <a:endParaRPr lang="en-US" sz="2025" dirty="0"/>
          </a:p>
        </p:txBody>
      </p:sp>
      <p:sp>
        <p:nvSpPr>
          <p:cNvPr id="12" name="Text 10"/>
          <p:cNvSpPr/>
          <p:nvPr/>
        </p:nvSpPr>
        <p:spPr>
          <a:xfrm>
            <a:off x="944463" y="3325416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最後再找真正的系辦承辦人驗證，不要太早消耗對方時間。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944463" y="3762375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同時要確認「跨來源取嚴」這個核心假設在實務上是否真的成立。</a:t>
            </a:r>
            <a:endParaRPr lang="en-US" sz="2025" dirty="0"/>
          </a:p>
        </p:txBody>
      </p:sp>
      <p:sp>
        <p:nvSpPr>
          <p:cNvPr id="14" name="Text 12"/>
          <p:cNvSpPr/>
          <p:nvPr/>
        </p:nvSpPr>
        <p:spPr>
          <a:xfrm>
            <a:off x="1000125" y="4651325"/>
            <a:ext cx="10248900" cy="39216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3089"/>
              </a:lnSpc>
              <a:buNone/>
            </a:pPr>
            <a:r>
              <a:rPr lang="en-US" sz="217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下一週的任務：把 MECE 與「每一步一定執行」從口號變成可被程式檢查的設計。</a:t>
            </a:r>
            <a:endParaRPr lang="en-US" sz="2175" dirty="0"/>
          </a:p>
        </p:txBody>
      </p:sp>
      <p:sp>
        <p:nvSpPr>
          <p:cNvPr id="15" name="Text 13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2026-07-31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7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T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T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2026-07-31｜Baseline 找得到規則，卻還不會判斷</dc:title>
  <dc:subject>Weekly research meeting</dc:subject>
  <dc:creator>Campus Agent</dc:creator>
  <cp:lastModifiedBy>Campus Agent</cp:lastModifiedBy>
  <cp:revision>1</cp:revision>
  <dcterms:created xsi:type="dcterms:W3CDTF">2026-10-12T16:41:57Z</dcterms:created>
  <dcterms:modified xsi:type="dcterms:W3CDTF">2026-10-12T16:41:57Z</dcterms:modified>
</cp:coreProperties>
</file>