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0E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6012" cy="6858000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72600" y="320040"/>
            <a:ext cx="2057400" cy="2057400"/>
          </a:xfrm>
          <a:prstGeom prst="ellipse">
            <a:avLst/>
          </a:prstGeom>
          <a:solidFill>
            <a:srgbClr val="6C5CE7">
              <a:alpha val="2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32520" y="960120"/>
            <a:ext cx="2971800" cy="2971800"/>
          </a:xfrm>
          <a:prstGeom prst="ellipse">
            <a:avLst/>
          </a:prstGeom>
          <a:solidFill>
            <a:srgbClr val="5B6CC3">
              <a:alpha val="1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548640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AAA0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/ WEEKLY RESEARCH MEETING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781050" y="2527250"/>
            <a:ext cx="8858250" cy="788640"/>
          </a:xfrm>
          <a:prstGeom prst="rect">
            <a:avLst/>
          </a:prstGeom>
          <a:noFill/>
          <a:ln/>
        </p:spPr>
        <p:txBody>
          <a:bodyPr wrap="square" lIns="0" tIns="0" rIns="0" bIns="171450" rtlCol="0" anchor="ctr">
            <a:normAutofit/>
          </a:bodyPr>
          <a:lstStyle/>
          <a:p>
            <a:pPr algn="l" indent="0" marL="0">
              <a:lnSpc>
                <a:spcPts val="486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從功能開發走向實際使用</a:t>
            </a:r>
            <a:endParaRPr lang="en-US" sz="4500" dirty="0"/>
          </a:p>
        </p:txBody>
      </p:sp>
      <p:sp>
        <p:nvSpPr>
          <p:cNvPr id="7" name="Text 5"/>
          <p:cNvSpPr/>
          <p:nvPr/>
        </p:nvSpPr>
        <p:spPr>
          <a:xfrm>
            <a:off x="781050" y="3525441"/>
            <a:ext cx="10744200" cy="354211"/>
          </a:xfrm>
          <a:prstGeom prst="rect">
            <a:avLst/>
          </a:prstGeom>
          <a:noFill/>
          <a:ln/>
        </p:spPr>
        <p:txBody>
          <a:bodyPr wrap="square" lIns="0" tIns="0" rIns="0" bIns="68580" rtlCol="0" anchor="ctr">
            <a:normAutofit/>
          </a:bodyPr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AAA0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115 資工專題 · 2026/08/21 Meeting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81050" y="4051102"/>
            <a:ext cx="8572500" cy="31759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01"/>
              </a:lnSpc>
              <a:buNone/>
            </a:pPr>
            <a:r>
              <a:rPr lang="en-US" sz="1725" dirty="0">
                <a:solidFill>
                  <a:srgbClr val="CBD3E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系統已經能展示，下一個問題是：承辦人真的能不能用？</a:t>
            </a:r>
            <a:endParaRPr lang="en-US" sz="1725" dirty="0"/>
          </a:p>
        </p:txBody>
      </p:sp>
      <p:sp>
        <p:nvSpPr>
          <p:cNvPr id="9" name="Text 7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7859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2026-08-21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4948833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4948833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4948833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643265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4948833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6750" y="1252686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這週的主軸不再是增加規則數量</a:t>
            </a:r>
            <a:endParaRPr lang="en-US" sz="3375" dirty="0"/>
          </a:p>
        </p:txBody>
      </p:sp>
      <p:sp>
        <p:nvSpPr>
          <p:cNvPr id="10" name="Text 8"/>
          <p:cNvSpPr/>
          <p:nvPr/>
        </p:nvSpPr>
        <p:spPr>
          <a:xfrm>
            <a:off x="666750" y="2089845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目前已經可以：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944463" y="2607320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提供測試網址，進行多輪問答。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944463" y="3044279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保存完整對話，之後回看使用者怎麼問、系統在哪裡卡住。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944463" y="3481239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口試計程車題先確認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是否與計畫直接相關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，不再直接猜測。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944463" y="3918198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使用者回答「不知道」時，不把未知條件假裝成已核准。</a:t>
            </a:r>
            <a:endParaRPr lang="en-US" sz="2025" dirty="0"/>
          </a:p>
        </p:txBody>
      </p:sp>
      <p:sp>
        <p:nvSpPr>
          <p:cNvPr id="15" name="Text 13"/>
          <p:cNvSpPr/>
          <p:nvPr/>
        </p:nvSpPr>
        <p:spPr>
          <a:xfrm>
            <a:off x="944463" y="4355157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本地模型定位成探索 / 批次測試工具，正式展示仍使用線上服務。</a:t>
            </a:r>
            <a:endParaRPr lang="en-US" sz="2025" dirty="0"/>
          </a:p>
        </p:txBody>
      </p:sp>
      <p:sp>
        <p:nvSpPr>
          <p:cNvPr id="16" name="Text 14"/>
          <p:cNvSpPr/>
          <p:nvPr/>
        </p:nvSpPr>
        <p:spPr>
          <a:xfrm>
            <a:off x="952500" y="5120283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系統從「能不能跑」進入「真實的人會怎麼用」的階段。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2026-08-21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6750" y="2388543"/>
          <a:ext cx="10858500" cy="2863751"/>
        </p:xfrm>
        <a:graphic>
          <a:graphicData uri="http://schemas.openxmlformats.org/drawingml/2006/table">
            <a:tbl>
              <a:tblPr/>
              <a:tblGrid>
                <a:gridCol w="5626415"/>
                <a:gridCol w="5232085"/>
              </a:tblGrid>
              <a:tr h="47808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F0F2F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題目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6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7CF6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F0F2F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結果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6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7CF6">
                        <a:alpha val="8000"/>
                      </a:srgbClr>
                    </a:solidFill>
                  </a:tcPr>
                </a:tc>
              </a:tr>
              <a:tr h="47808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國科會計畫結報期限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回到月報 / 決算，答非所問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08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科研採購免公告門檻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認為問題不明確，沒有硬猜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08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「老師去口試的計程車費」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只導向搜尋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08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改問「出差可以報計程車嗎」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答對上層差旅規定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3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中央大學要哪種核准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仍導回上層專區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66750" y="1173510"/>
            <a:ext cx="10858500" cy="554385"/>
          </a:xfrm>
          <a:prstGeom prst="rect">
            <a:avLst/>
          </a:prstGeom>
          <a:noFill/>
          <a:ln/>
        </p:spPr>
        <p:txBody>
          <a:bodyPr wrap="square" lIns="0" tIns="0" rIns="0" bIns="117158" rtlCol="0" anchor="ctr">
            <a:normAutofit/>
          </a:bodyPr>
          <a:lstStyle/>
          <a:p>
            <a:pPr algn="l" indent="0" marL="0">
              <a:lnSpc>
                <a:spcPts val="3444"/>
              </a:lnSpc>
              <a:buNone/>
            </a:pPr>
            <a:r>
              <a:rPr lang="en-US" sz="30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對照：行政院主計總處智能客服能回答到哪一層？</a:t>
            </a:r>
            <a:endParaRPr lang="en-US" sz="3075" dirty="0"/>
          </a:p>
        </p:txBody>
      </p:sp>
      <p:sp>
        <p:nvSpPr>
          <p:cNvPr id="6" name="Text 3"/>
          <p:cNvSpPr/>
          <p:nvPr/>
        </p:nvSpPr>
        <p:spPr>
          <a:xfrm>
            <a:off x="666750" y="1918395"/>
            <a:ext cx="10858500" cy="3177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03"/>
              </a:lnSpc>
              <a:buNone/>
            </a:pPr>
            <a:r>
              <a:rPr lang="en-US" sz="1763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實測 5 題：</a:t>
            </a:r>
            <a:endParaRPr lang="en-US" sz="1763" dirty="0"/>
          </a:p>
        </p:txBody>
      </p:sp>
      <p:sp>
        <p:nvSpPr>
          <p:cNvPr id="7" name="Text 4"/>
          <p:cNvSpPr/>
          <p:nvPr/>
        </p:nvSpPr>
        <p:spPr>
          <a:xfrm>
            <a:off x="666750" y="5404693"/>
            <a:ext cx="10858500" cy="3177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03"/>
              </a:lnSpc>
              <a:buNone/>
            </a:pPr>
            <a:r>
              <a:rPr lang="en-US" sz="1763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總結：1 題答對、1 題誠實表示不明確、3 題答非所問或只導連結。</a:t>
            </a:r>
            <a:endParaRPr lang="en-US" sz="1763" dirty="0"/>
          </a:p>
        </p:txBody>
      </p:sp>
      <p:sp>
        <p:nvSpPr>
          <p:cNvPr id="8" name="Text 5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2026-08-21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3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4409926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4409926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4409926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104358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4409926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6750" y="1426666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對照測試真正說明的是「知識邊界」</a:t>
            </a:r>
            <a:endParaRPr lang="en-US" sz="3375" dirty="0"/>
          </a:p>
        </p:txBody>
      </p:sp>
      <p:sp>
        <p:nvSpPr>
          <p:cNvPr id="10" name="Text 8"/>
          <p:cNvSpPr/>
          <p:nvPr/>
        </p:nvSpPr>
        <p:spPr>
          <a:xfrm>
            <a:off x="666750" y="2263825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主計總處客服主要涵蓋：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666750" y="2781300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中央政府內部審核 / 支出憑證層級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666750" y="3298775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但 Campus Agent 要回答的是：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666750" y="3816251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國科會計畫規定 + 中央大學校內要求 + 案件條件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952500" y="4581376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dirty="0">
                <a:solidFill>
                  <a:srgbClr val="DDD9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它不是一個「比較差的同類產品」；它回答的是上一層問題，因此不能取代校內送件前檢核。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666750" y="5104358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這也讓專題的差異化更具體：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不是做一般規章 QA，而是把跨層、校內、案件化的判定接起來。</a:t>
            </a:r>
            <a:endParaRPr lang="en-US" sz="2025" dirty="0"/>
          </a:p>
        </p:txBody>
      </p:sp>
      <p:sp>
        <p:nvSpPr>
          <p:cNvPr id="16" name="Text 14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2026-08-21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44463" y="3258294"/>
            <a:ext cx="1573262" cy="282476"/>
          </a:xfrm>
          <a:prstGeom prst="roundRect">
            <a:avLst/>
          </a:prstGeom>
          <a:solidFill>
            <a:srgbClr val="182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44463" y="2799904"/>
            <a:ext cx="917674" cy="282476"/>
          </a:xfrm>
          <a:prstGeom prst="roundRect">
            <a:avLst/>
          </a:prstGeom>
          <a:solidFill>
            <a:srgbClr val="182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6750" y="1357908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校內實務資料又撞出一個不能靠產品名稱直接判的問題</a:t>
            </a:r>
            <a:endParaRPr lang="en-US" sz="3375" dirty="0"/>
          </a:p>
        </p:txBody>
      </p:sp>
      <p:sp>
        <p:nvSpPr>
          <p:cNvPr id="7" name="Text 5"/>
          <p:cNvSpPr/>
          <p:nvPr/>
        </p:nvSpPr>
        <p:spPr>
          <a:xfrm>
            <a:off x="666750" y="2195066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Vicky 提供的會計科目 Excel 裡，同一個計畫的軟體 / 雲端訂閱曾分別列成：</a:t>
            </a:r>
            <a:endParaRPr lang="en-US" sz="2025" dirty="0"/>
          </a:p>
        </p:txBody>
      </p:sp>
      <p:sp>
        <p:nvSpPr>
          <p:cNvPr id="8" name="Text 6"/>
          <p:cNvSpPr/>
          <p:nvPr/>
        </p:nvSpPr>
        <p:spPr>
          <a:xfrm>
            <a:off x="944463" y="2712541"/>
            <a:ext cx="10580786" cy="38650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C8C2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170102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電腦軟體</a:t>
            </a:r>
            <a:endParaRPr lang="en-US" sz="2025" dirty="0"/>
          </a:p>
        </p:txBody>
      </p:sp>
      <p:sp>
        <p:nvSpPr>
          <p:cNvPr id="9" name="Text 7"/>
          <p:cNvSpPr/>
          <p:nvPr/>
        </p:nvSpPr>
        <p:spPr>
          <a:xfrm>
            <a:off x="944463" y="3170932"/>
            <a:ext cx="10580786" cy="38650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C8C2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510303-2810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電腦軟體服務費</a:t>
            </a:r>
            <a:endParaRPr lang="en-US" sz="2025" dirty="0"/>
          </a:p>
        </p:txBody>
      </p:sp>
      <p:sp>
        <p:nvSpPr>
          <p:cNvPr id="10" name="Text 8"/>
          <p:cNvSpPr/>
          <p:nvPr/>
        </p:nvSpPr>
        <p:spPr>
          <a:xfrm>
            <a:off x="666750" y="3709839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這份資料的用途不是直接寫成規則，而是：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944463" y="4227314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告訴我們「軟體」不是一看到品名就能唯一分類。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944463" y="4664273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產生要問承辦人的確認問題。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944463" y="5101233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分類不確定時，系統應該標示人工確認，而不是硬判。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2026-08-21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5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66750" y="1160859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下一步需要真人窗口，而不是再自己推論</a:t>
            </a:r>
            <a:endParaRPr lang="en-US" sz="3375" dirty="0"/>
          </a:p>
        </p:txBody>
      </p:sp>
      <p:sp>
        <p:nvSpPr>
          <p:cNvPr id="5" name="Text 3"/>
          <p:cNvSpPr/>
          <p:nvPr/>
        </p:nvSpPr>
        <p:spPr>
          <a:xfrm>
            <a:off x="666750" y="1998018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當時整理了 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13 題承辦人確認表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，包含：</a:t>
            </a:r>
            <a:endParaRPr lang="en-US" sz="2025" dirty="0"/>
          </a:p>
        </p:txBody>
      </p:sp>
      <p:sp>
        <p:nvSpPr>
          <p:cNvPr id="6" name="Text 4"/>
          <p:cNvSpPr/>
          <p:nvPr/>
        </p:nvSpPr>
        <p:spPr>
          <a:xfrm>
            <a:off x="944463" y="2515493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同一計畫為什麼出現兩種軟體細項科目？</a:t>
            </a:r>
            <a:endParaRPr lang="en-US" sz="2025" dirty="0"/>
          </a:p>
        </p:txBody>
      </p:sp>
      <p:sp>
        <p:nvSpPr>
          <p:cNvPr id="7" name="Text 5"/>
          <p:cNvSpPr/>
          <p:nvPr/>
        </p:nvSpPr>
        <p:spPr>
          <a:xfrm>
            <a:off x="944463" y="2952452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Claude Pro 年繳方案應該怎麼分類？</a:t>
            </a:r>
            <a:endParaRPr lang="en-US" sz="2025" dirty="0"/>
          </a:p>
        </p:txBody>
      </p:sp>
      <p:sp>
        <p:nvSpPr>
          <p:cNvPr id="8" name="Text 6"/>
          <p:cNvSpPr/>
          <p:nvPr/>
        </p:nvSpPr>
        <p:spPr>
          <a:xfrm>
            <a:off x="944463" y="3389412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需要哪些附件 / 佐證？</a:t>
            </a:r>
            <a:endParaRPr lang="en-US" sz="2025" dirty="0"/>
          </a:p>
        </p:txBody>
      </p:sp>
      <p:sp>
        <p:nvSpPr>
          <p:cNvPr id="9" name="Text 7"/>
          <p:cNvSpPr/>
          <p:nvPr/>
        </p:nvSpPr>
        <p:spPr>
          <a:xfrm>
            <a:off x="944463" y="3826371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口試、計程車等灰色地帶，正式規定與實務怎麼分？</a:t>
            </a:r>
            <a:endParaRPr lang="en-US" sz="2025" dirty="0"/>
          </a:p>
        </p:txBody>
      </p:sp>
      <p:sp>
        <p:nvSpPr>
          <p:cNvPr id="10" name="Text 8"/>
          <p:cNvSpPr/>
          <p:nvPr/>
        </p:nvSpPr>
        <p:spPr>
          <a:xfrm>
            <a:off x="666750" y="4343846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Meeting 要請老師決定：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944463" y="4861322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找 Vicky、陳靜儀、其他系辦承辦人，還是主計室？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944463" y="5298281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第一封先寄完整 13 題，還是只寄報表衍生的 4 題？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2026-08-21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6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4471690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4471690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4471690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166122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4471690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6750" y="1729978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這次刻意先不做的事</a:t>
            </a:r>
            <a:endParaRPr lang="en-US" sz="3375" dirty="0"/>
          </a:p>
        </p:txBody>
      </p:sp>
      <p:sp>
        <p:nvSpPr>
          <p:cNvPr id="10" name="Text 8"/>
          <p:cNvSpPr/>
          <p:nvPr/>
        </p:nvSpPr>
        <p:spPr>
          <a:xfrm>
            <a:off x="944463" y="2567136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QR Code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：等 internal test 確認可用再做。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944463" y="3004096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其他補助來源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：先把國科會範圍做好。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944463" y="3441055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模型效能 / 規則數據大展開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：這週重點是實際使用。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944463" y="3878014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把校內報表直接當規則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：沒有承辦人確認前不自行推論。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952500" y="4643140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dirty="0">
                <a:solidFill>
                  <a:srgbClr val="DDD9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研究開始從「我能不能把規則整理好」走向「規則與實務之間的邊界要怎麼被驗證」。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2026-08-21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7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66750" y="1633686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老師給的決定：先把問題送出去，再準備公開測試</a:t>
            </a:r>
            <a:endParaRPr lang="en-US" sz="3375" dirty="0"/>
          </a:p>
        </p:txBody>
      </p:sp>
      <p:sp>
        <p:nvSpPr>
          <p:cNvPr id="5" name="Text 3"/>
          <p:cNvSpPr/>
          <p:nvPr/>
        </p:nvSpPr>
        <p:spPr>
          <a:xfrm>
            <a:off x="666750" y="2470845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老師建議：</a:t>
            </a:r>
            <a:endParaRPr lang="en-US" sz="2025" dirty="0"/>
          </a:p>
        </p:txBody>
      </p:sp>
      <p:sp>
        <p:nvSpPr>
          <p:cNvPr id="6" name="Text 4"/>
          <p:cNvSpPr/>
          <p:nvPr/>
        </p:nvSpPr>
        <p:spPr>
          <a:xfrm>
            <a:off x="944463" y="2988320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待確認問題先寄給老師，由老師再轉給靜儀。</a:t>
            </a:r>
            <a:endParaRPr lang="en-US" sz="2025" dirty="0"/>
          </a:p>
        </p:txBody>
      </p:sp>
      <p:sp>
        <p:nvSpPr>
          <p:cNvPr id="7" name="Text 5"/>
          <p:cNvSpPr/>
          <p:nvPr/>
        </p:nvSpPr>
        <p:spPr>
          <a:xfrm>
            <a:off x="944463" y="3425279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國科會計畫問題是大宗；開學後可以讓更多人上來測。</a:t>
            </a:r>
            <a:endParaRPr lang="en-US" sz="2025" dirty="0"/>
          </a:p>
        </p:txBody>
      </p:sp>
      <p:sp>
        <p:nvSpPr>
          <p:cNvPr id="8" name="Text 6"/>
          <p:cNvSpPr/>
          <p:nvPr/>
        </p:nvSpPr>
        <p:spPr>
          <a:xfrm>
            <a:off x="944463" y="3862239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如果能在資工系穩定運行，之後擴到全校各系會更容易。</a:t>
            </a:r>
            <a:endParaRPr lang="en-US" sz="2025" dirty="0"/>
          </a:p>
        </p:txBody>
      </p:sp>
      <p:sp>
        <p:nvSpPr>
          <p:cNvPr id="9" name="Text 7"/>
          <p:cNvSpPr/>
          <p:nvPr/>
        </p:nvSpPr>
        <p:spPr>
          <a:xfrm>
            <a:off x="666750" y="4379714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近期工作：</a:t>
            </a:r>
            <a:endParaRPr lang="en-US" sz="2025" dirty="0"/>
          </a:p>
        </p:txBody>
      </p:sp>
      <p:sp>
        <p:nvSpPr>
          <p:cNvPr id="10" name="Text 8"/>
          <p:cNvSpPr/>
          <p:nvPr/>
        </p:nvSpPr>
        <p:spPr>
          <a:xfrm>
            <a:off x="666750" y="4897189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承辦回覆確認 → Release / CI/CD / 正式環境 → 真人使用 → 從對話找到下一批 failure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2026-08-21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8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T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T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2026-08-21｜從功能開發走向實際使用</dc:title>
  <dc:subject>Weekly research meeting</dc:subject>
  <dc:creator>Campus Agent</dc:creator>
  <cp:lastModifiedBy>Campus Agent</cp:lastModifiedBy>
  <cp:revision>1</cp:revision>
  <dcterms:created xsi:type="dcterms:W3CDTF">2026-10-12T16:41:40Z</dcterms:created>
  <dcterms:modified xsi:type="dcterms:W3CDTF">2026-10-12T16:41:40Z</dcterms:modified>
</cp:coreProperties>
</file>