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6012" cy="6858000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320040"/>
            <a:ext cx="2057400" cy="2057400"/>
          </a:xfrm>
          <a:prstGeom prst="ellipse">
            <a:avLst/>
          </a:prstGeom>
          <a:solidFill>
            <a:srgbClr val="6C5CE7">
              <a:alpha val="2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32520" y="960120"/>
            <a:ext cx="2971800" cy="2971800"/>
          </a:xfrm>
          <a:prstGeom prst="ellipse">
            <a:avLst/>
          </a:prstGeom>
          <a:solidFill>
            <a:srgbClr val="5B6CC3">
              <a:alpha val="1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548640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/ WEEKLY RESEARCH MEETING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81050" y="2218730"/>
            <a:ext cx="8858250" cy="1405830"/>
          </a:xfrm>
          <a:prstGeom prst="rect">
            <a:avLst/>
          </a:prstGeom>
          <a:noFill/>
          <a:ln/>
        </p:spPr>
        <p:txBody>
          <a:bodyPr wrap="square" lIns="0" tIns="0" rIns="0" bIns="171450" rtlCol="0" anchor="ctr">
            <a:normAutofit/>
          </a:bodyPr>
          <a:lstStyle/>
          <a:p>
            <a:pPr algn="l" indent="0" marL="0">
              <a:lnSpc>
                <a:spcPts val="486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 Production 走向真人測試與研究定位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81050" y="3834110"/>
            <a:ext cx="10744200" cy="354211"/>
          </a:xfrm>
          <a:prstGeom prst="rect">
            <a:avLst/>
          </a:prstGeom>
          <a:noFill/>
          <a:ln/>
        </p:spPr>
        <p:txBody>
          <a:bodyPr wrap="square" lIns="0" tIns="0" rIns="0" bIns="68580" rtlCol="0" anchor="ctr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AAA0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115 資工專題 · 2026/09/08 Meeting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81050" y="4359771"/>
            <a:ext cx="8572500" cy="3175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1"/>
              </a:lnSpc>
              <a:buNone/>
            </a:pPr>
            <a:r>
              <a:rPr lang="en-US" sz="1725" dirty="0">
                <a:solidFill>
                  <a:srgbClr val="CBD3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暑假成果收尾 · Internal Pilot · Research Positioning · 本學期規劃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7859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5183832"/>
            <a:ext cx="10858500" cy="694432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5183832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5183832"/>
            <a:ext cx="0" cy="694432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878264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5183832"/>
            <a:ext cx="0" cy="694432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2372320"/>
          <a:ext cx="10858500" cy="2582912"/>
        </p:xfrm>
        <a:graphic>
          <a:graphicData uri="http://schemas.openxmlformats.org/drawingml/2006/table">
            <a:tbl>
              <a:tblPr/>
              <a:tblGrid>
                <a:gridCol w="1721659"/>
                <a:gridCol w="9136840"/>
              </a:tblGrid>
              <a:tr h="51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階段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現在的狀態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51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規則與來源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國科會專題研究計畫 × 中央大學的版本、來源與適用範圍可追蹤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判定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追問缺少事實後，由規則執行 verdict；保留 provenance / release 資訊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53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服務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已部署 production，可保存對話與後續 feedback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27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真人測試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50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已進入 internal pilot；這學期開始看真實使用 failure，而不是繼續堆功能</a:t>
                      </a:r>
                      <a:endParaRPr lang="en-US" sz="165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42875" marR="142875" marT="104775" marB="104775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66750" y="1017687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暑假做到哪裡：系統已經可以被真人使用</a:t>
            </a:r>
            <a:endParaRPr lang="en-US" sz="3375" dirty="0"/>
          </a:p>
        </p:txBody>
      </p:sp>
      <p:sp>
        <p:nvSpPr>
          <p:cNvPr id="11" name="Text 8"/>
          <p:cNvSpPr/>
          <p:nvPr/>
        </p:nvSpPr>
        <p:spPr>
          <a:xfrm>
            <a:off x="666750" y="1854845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題目定案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→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規則整理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→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判定流程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→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Production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→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Internal Pilot</a:t>
            </a:r>
            <a:endParaRPr lang="en-US" sz="2025" dirty="0"/>
          </a:p>
        </p:txBody>
      </p:sp>
      <p:sp>
        <p:nvSpPr>
          <p:cNvPr id="12" name="Text 9"/>
          <p:cNvSpPr/>
          <p:nvPr/>
        </p:nvSpPr>
        <p:spPr>
          <a:xfrm>
            <a:off x="952500" y="5355282"/>
            <a:ext cx="10353675" cy="3515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這學期：從把系統做出來，進入真人測試與研究驗證。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2026-09-08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635698"/>
            <a:ext cx="10858500" cy="1045964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635698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635698"/>
            <a:ext cx="0" cy="1045964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681662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635698"/>
            <a:ext cx="0" cy="1045964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544889" y="4107954"/>
            <a:ext cx="1573262" cy="282476"/>
          </a:xfrm>
          <a:prstGeom prst="roundRect">
            <a:avLst/>
          </a:prstGeom>
          <a:solidFill>
            <a:srgbClr val="18243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6750" y="1214289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Internal Pilot 已開始：先確認有沒有公開測試 blocker</a:t>
            </a:r>
            <a:endParaRPr lang="en-US" sz="3375" dirty="0"/>
          </a:p>
        </p:txBody>
      </p:sp>
      <p:sp>
        <p:nvSpPr>
          <p:cNvPr id="11" name="Text 9"/>
          <p:cNvSpPr/>
          <p:nvPr/>
        </p:nvSpPr>
        <p:spPr>
          <a:xfrm>
            <a:off x="944463" y="2051447"/>
            <a:ext cx="10580786" cy="7301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系辦邀請寄出後，production 已出現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約 3 筆新的 conversation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；依時間與情境推測來自這一輪測試，但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尚未視為 expert-confirmed correctness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2853482"/>
            <a:ext cx="10580786" cy="7301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正式 qualitative feedback 還在等；收到後先對照：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原始問題 → 系統結果 → 承辦人實務判讀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655516"/>
            <a:ext cx="10580786" cy="75158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這週只修了一個會影響研究分析的 instrumentation 缺口：每個 conversation event 現在都保留當下的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Expert Mode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狀態，已發布 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C8C2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v2026.09.03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952500" y="4807148"/>
            <a:ext cx="10353675" cy="703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769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這一輪的目的：先確認沒有會阻礙公開測試的重大問題；其他問題則保留到後續真人測試繼續觀察。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2026-09-08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3374529"/>
            <a:ext cx="10858500" cy="667494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3374529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3374529"/>
            <a:ext cx="0" cy="667494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4042023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3374529"/>
            <a:ext cx="0" cy="667494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6750" y="4531221"/>
            <a:ext cx="10858500" cy="667494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66750" y="4531221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525250" y="4531221"/>
            <a:ext cx="0" cy="667494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66750" y="5198715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750" y="4531221"/>
            <a:ext cx="0" cy="667494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6750" y="909489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近期研究：把回答需要的規則與證據找完整</a:t>
            </a:r>
            <a:endParaRPr lang="en-US" sz="3075" dirty="0"/>
          </a:p>
        </p:txBody>
      </p:sp>
      <p:sp>
        <p:nvSpPr>
          <p:cNvPr id="15" name="Text 13"/>
          <p:cNvSpPr/>
          <p:nvPr/>
        </p:nvSpPr>
        <p:spPr>
          <a:xfrm>
            <a:off x="666750" y="1654373"/>
            <a:ext cx="10858500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近期 closest work </a:t>
            </a:r>
            <a:pPr algn="l" indent="0" marL="0">
              <a:lnSpc>
                <a:spcPts val="2503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RegOps-Bench / RefWalk</a:t>
            </a:r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（Findings of EMNLP 2026）主要在處理：</a:t>
            </a:r>
            <a:endParaRPr lang="en-US" sz="1763" dirty="0"/>
          </a:p>
        </p:txBody>
      </p:sp>
      <p:sp>
        <p:nvSpPr>
          <p:cNvPr id="16" name="Text 14"/>
          <p:cNvSpPr/>
          <p:nvPr/>
        </p:nvSpPr>
        <p:spPr>
          <a:xfrm>
            <a:off x="908447" y="2124521"/>
            <a:ext cx="10616803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64148" indent="-164148">
              <a:lnSpc>
                <a:spcPts val="2503"/>
              </a:lnSpc>
              <a:buSzPct val="100000"/>
              <a:buChar char="•"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從不同層級的規範來源中找到回答需要的規則</a:t>
            </a:r>
            <a:endParaRPr lang="en-US" sz="1763" dirty="0"/>
          </a:p>
        </p:txBody>
      </p:sp>
      <p:sp>
        <p:nvSpPr>
          <p:cNvPr id="17" name="Text 15"/>
          <p:cNvSpPr/>
          <p:nvPr/>
        </p:nvSpPr>
        <p:spPr>
          <a:xfrm>
            <a:off x="908447" y="2504926"/>
            <a:ext cx="10616803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64148" indent="-164148">
              <a:lnSpc>
                <a:spcPts val="2503"/>
              </a:lnSpc>
              <a:buSzPct val="100000"/>
              <a:buChar char="•"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沿引用關係補齊完整 evidence</a:t>
            </a:r>
            <a:endParaRPr lang="en-US" sz="1763" dirty="0"/>
          </a:p>
        </p:txBody>
      </p:sp>
      <p:sp>
        <p:nvSpPr>
          <p:cNvPr id="18" name="Text 16"/>
          <p:cNvSpPr/>
          <p:nvPr/>
        </p:nvSpPr>
        <p:spPr>
          <a:xfrm>
            <a:off x="908447" y="2885331"/>
            <a:ext cx="10616803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64148" indent="-164148">
              <a:lnSpc>
                <a:spcPts val="2503"/>
              </a:lnSpc>
              <a:buSzPct val="100000"/>
              <a:buChar char="•"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把回答中的 claim 對回實際規則來源</a:t>
            </a:r>
            <a:endParaRPr lang="en-US" sz="1763" dirty="0"/>
          </a:p>
        </p:txBody>
      </p:sp>
      <p:sp>
        <p:nvSpPr>
          <p:cNvPr id="19" name="Text 17"/>
          <p:cNvSpPr/>
          <p:nvPr/>
        </p:nvSpPr>
        <p:spPr>
          <a:xfrm>
            <a:off x="952500" y="3545979"/>
            <a:ext cx="10353675" cy="32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56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這篇工作的重點：把回答需要的 governing evidence 找完整，並正確連回規則來源。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66750" y="4042023"/>
            <a:ext cx="10858500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我們目前想再驗證一個可能的 gap：</a:t>
            </a:r>
            <a:endParaRPr lang="en-US" sz="1763" dirty="0"/>
          </a:p>
        </p:txBody>
      </p:sp>
      <p:sp>
        <p:nvSpPr>
          <p:cNvPr id="21" name="Text 19"/>
          <p:cNvSpPr/>
          <p:nvPr/>
        </p:nvSpPr>
        <p:spPr>
          <a:xfrm>
            <a:off x="952500" y="4702671"/>
            <a:ext cx="10353675" cy="32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56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候選規則都找到了之後，能不能把「哪些真的適用本案」獨立成一個 decision layer？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66750" y="5198715"/>
            <a:ext cx="10858500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3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找到候選規則 → 確認本案真正適用的規則 → 才能下判定</a:t>
            </a:r>
            <a:endParaRPr lang="en-US" sz="1763" dirty="0"/>
          </a:p>
        </p:txBody>
      </p:sp>
      <p:sp>
        <p:nvSpPr>
          <p:cNvPr id="23" name="Text 21"/>
          <p:cNvSpPr/>
          <p:nvPr/>
        </p:nvSpPr>
        <p:spPr>
          <a:xfrm>
            <a:off x="666750" y="5668863"/>
            <a:ext cx="10858500" cy="3177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3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可直接追：</a:t>
            </a:r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B3AA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Paper · arXiv</a:t>
            </a:r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· </a:t>
            </a:r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B3AA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Code · GitHub</a:t>
            </a:r>
            <a:endParaRPr lang="en-US" sz="1763" dirty="0"/>
          </a:p>
        </p:txBody>
      </p:sp>
      <p:sp>
        <p:nvSpPr>
          <p:cNvPr id="24" name="Text 22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2026-09-08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447877"/>
            <a:ext cx="10858500" cy="667494"/>
          </a:xfrm>
          <a:prstGeom prst="roundRect">
            <a:avLst/>
          </a:prstGeom>
          <a:solidFill>
            <a:srgbClr val="8B7CF6">
              <a:alpha val="11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447877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447877"/>
            <a:ext cx="0" cy="667494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115371"/>
            <a:ext cx="10858500" cy="0"/>
          </a:xfrm>
          <a:prstGeom prst="line">
            <a:avLst/>
          </a:prstGeom>
          <a:noFill/>
          <a:ln w="9525">
            <a:solidFill>
              <a:srgbClr val="343C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447877"/>
            <a:ext cx="0" cy="667494"/>
          </a:xfrm>
          <a:prstGeom prst="line">
            <a:avLst/>
          </a:prstGeom>
          <a:noFill/>
          <a:ln w="57150">
            <a:solidFill>
              <a:srgbClr val="8B7CF6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6750" y="1889968"/>
          <a:ext cx="10858500" cy="2386459"/>
        </p:xfrm>
        <a:graphic>
          <a:graphicData uri="http://schemas.openxmlformats.org/drawingml/2006/table">
            <a:tbl>
              <a:tblPr/>
              <a:tblGrid>
                <a:gridCol w="3424949"/>
                <a:gridCol w="7433551"/>
              </a:tblGrid>
              <a:tr h="47824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真人情境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F0F2F8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為什麼「找到規則」還不夠？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56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7CF6">
                        <a:alpha val="8000"/>
                      </a:srgbClr>
                    </a:solidFill>
                  </a:tcPr>
                </a:tc>
              </a:tr>
              <a:tr h="47824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60 萬 vs 100 萬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兩個版本都相關，但案件日期決定這次要用哪一版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24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科研採購 vs 一般採購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兩套規則都相關，但案件屬性決定真正適用哪一套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24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國科會 3 個月 + 中央 45 天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不是二選一；不同來源的規則可能要同時適用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4051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47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b="1" dirty="0">
                          <a:solidFill>
                            <a:srgbClr val="C7CED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使用者資訊不完整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38" dirty="0">
                          <a:solidFill>
                            <a:srgbClr val="DBE1ED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如果還不能確定適用規則，就應該先補關鍵資訊，而不是硬判</a:t>
                      </a:r>
                      <a:endParaRPr lang="en-US" sz="1538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23825" marR="123825" marT="95250" marB="95250" anchor="mid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666750" y="1145084"/>
            <a:ext cx="10858500" cy="554385"/>
          </a:xfrm>
          <a:prstGeom prst="rect">
            <a:avLst/>
          </a:prstGeom>
          <a:noFill/>
          <a:ln/>
        </p:spPr>
        <p:txBody>
          <a:bodyPr wrap="square" lIns="0" tIns="0" rIns="0" bIns="117158" rtlCol="0" anchor="ctr">
            <a:normAutofit/>
          </a:bodyPr>
          <a:lstStyle/>
          <a:p>
            <a:pPr algn="l" indent="0" marL="0">
              <a:lnSpc>
                <a:spcPts val="3444"/>
              </a:lnSpc>
              <a:buNone/>
            </a:pPr>
            <a:r>
              <a:rPr lang="en-US" sz="30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候選研究方向：這次案件到底要用哪些規則？</a:t>
            </a:r>
            <a:endParaRPr lang="en-US" sz="3075" dirty="0"/>
          </a:p>
        </p:txBody>
      </p:sp>
      <p:sp>
        <p:nvSpPr>
          <p:cNvPr id="11" name="Text 8"/>
          <p:cNvSpPr/>
          <p:nvPr/>
        </p:nvSpPr>
        <p:spPr>
          <a:xfrm>
            <a:off x="952500" y="4619327"/>
            <a:ext cx="10353675" cy="32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56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候選方向：規則已經找齊後，進一步判斷哪些真的適用本案；資訊不足時則先不要硬判。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66750" y="5115371"/>
            <a:ext cx="10858500" cy="6354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下一步先深入讀 </a:t>
            </a:r>
            <a:pPr algn="l" indent="0" marL="0">
              <a:lnSpc>
                <a:spcPts val="2503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RefWalk code / benchmark</a:t>
            </a:r>
            <a:pPr algn="l" indent="0" marL="0">
              <a:lnSpc>
                <a:spcPts val="2503"/>
              </a:lnSpc>
              <a:buNone/>
            </a:pPr>
            <a:r>
              <a:rPr lang="en-US" sz="1763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，確認這一層是否真的還沒有被充分處理；如果成立，再決定正式 RQ，以及是否把「應該先問哪個關鍵問題」作為延伸。</a:t>
            </a:r>
            <a:endParaRPr lang="en-US" sz="1763" dirty="0"/>
          </a:p>
        </p:txBody>
      </p:sp>
      <p:sp>
        <p:nvSpPr>
          <p:cNvPr id="13" name="Text 10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2026-09-08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" cy="57607"/>
          </a:xfrm>
          <a:prstGeom prst="rect">
            <a:avLst/>
          </a:prstGeom>
          <a:solidFill>
            <a:srgbClr val="8B7C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194560" y="0"/>
            <a:ext cx="9997440" cy="57607"/>
          </a:xfrm>
          <a:prstGeom prst="rect">
            <a:avLst/>
          </a:prstGeom>
          <a:solidFill>
            <a:srgbClr val="28364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6750" y="4858792"/>
            <a:ext cx="10858500" cy="868412"/>
          </a:xfrm>
          <a:prstGeom prst="roundRect">
            <a:avLst/>
          </a:prstGeom>
          <a:solidFill>
            <a:srgbClr val="151E3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66750" y="4858792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525250" y="4858792"/>
            <a:ext cx="0" cy="868412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66750" y="5727204"/>
            <a:ext cx="10858500" cy="0"/>
          </a:xfrm>
          <a:prstGeom prst="line">
            <a:avLst/>
          </a:prstGeom>
          <a:noFill/>
          <a:ln w="9525">
            <a:solidFill>
              <a:srgbClr val="3A467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66750" y="4858792"/>
            <a:ext cx="0" cy="868412"/>
          </a:xfrm>
          <a:prstGeom prst="line">
            <a:avLst/>
          </a:prstGeom>
          <a:noFill/>
          <a:ln w="66675">
            <a:solidFill>
              <a:srgbClr val="A79B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6750" y="1168747"/>
            <a:ext cx="10858500" cy="608558"/>
          </a:xfrm>
          <a:prstGeom prst="rect">
            <a:avLst/>
          </a:prstGeom>
          <a:noFill/>
          <a:ln/>
        </p:spPr>
        <p:txBody>
          <a:bodyPr wrap="square" lIns="0" tIns="0" rIns="0" bIns="128588" rtlCol="0" anchor="ctr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375" b="1" dirty="0">
                <a:solidFill>
                  <a:srgbClr val="F4F6FB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這學期近期規劃：先把公開測試時間點定下來</a:t>
            </a:r>
            <a:endParaRPr lang="en-US" sz="3375" dirty="0"/>
          </a:p>
        </p:txBody>
      </p:sp>
      <p:sp>
        <p:nvSpPr>
          <p:cNvPr id="10" name="Text 8"/>
          <p:cNvSpPr/>
          <p:nvPr/>
        </p:nvSpPr>
        <p:spPr>
          <a:xfrm>
            <a:off x="666750" y="2005905"/>
            <a:ext cx="10858500" cy="7301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靜儀回饋確認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→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修重大問題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→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完成公開測試前置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→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開始公開測試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→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整理真人使用問題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→ </a:t>
            </a:r>
            <a:pPr algn="l" indent="0" marL="0">
              <a:lnSpc>
                <a:spcPts val="2876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研究評估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666750" y="2888456"/>
            <a:ext cx="10858500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近期先做兩類事情：</a:t>
            </a:r>
            <a:endParaRPr lang="en-US" sz="2025" dirty="0"/>
          </a:p>
        </p:txBody>
      </p:sp>
      <p:sp>
        <p:nvSpPr>
          <p:cNvPr id="12" name="Text 10"/>
          <p:cNvSpPr/>
          <p:nvPr/>
        </p:nvSpPr>
        <p:spPr>
          <a:xfrm>
            <a:off x="944463" y="3405932"/>
            <a:ext cx="10580786" cy="36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真人測試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：跟靜儀確認目前系統沒有重大 blocker，完成公開測試方式與資料蒐集前置。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944463" y="3842891"/>
            <a:ext cx="10580786" cy="7301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188595" indent="-188595">
              <a:lnSpc>
                <a:spcPts val="2876"/>
              </a:lnSpc>
              <a:buSzPct val="100000"/>
              <a:buChar char="•"/>
            </a:pPr>
            <a:r>
              <a:rPr lang="en-US" sz="202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研究方法</a:t>
            </a:r>
            <a:pPr algn="l" indent="0" marL="0">
              <a:lnSpc>
                <a:spcPts val="2876"/>
              </a:lnSpc>
              <a:buNone/>
            </a:pPr>
            <a:r>
              <a:rPr lang="en-US" sz="2025" dirty="0">
                <a:solidFill>
                  <a:srgbClr val="E8EDF7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：深入讀／重現 RefWalk，評估能否直接沿用 retrieval baseline / candidate-rule generator，並確認 applicability 是否值得獨立研究。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1000125" y="5096917"/>
            <a:ext cx="10248900" cy="3921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3089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時間點：大概第幾週前完成系統修正與靜儀確認，接著開始公開測試？</a:t>
            </a:r>
            <a:endParaRPr lang="en-US" sz="2175" dirty="0"/>
          </a:p>
        </p:txBody>
      </p:sp>
      <p:sp>
        <p:nvSpPr>
          <p:cNvPr id="15" name="Text 13"/>
          <p:cNvSpPr/>
          <p:nvPr/>
        </p:nvSpPr>
        <p:spPr>
          <a:xfrm>
            <a:off x="666750" y="6524327"/>
            <a:ext cx="1622971" cy="16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ts val="1278"/>
              </a:lnSpc>
              <a:buNone/>
            </a:pPr>
            <a:r>
              <a:rPr lang="en-US" sz="90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Campus Agent · 2026-09-08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37960"/>
            <a:ext cx="320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18098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2026-09-08｜從 Production 走向真人測試與研究定位</dc:title>
  <dc:subject>Weekly research meeting</dc:subject>
  <dc:creator>Campus Agent</dc:creator>
  <cp:lastModifiedBy>Campus Agent</cp:lastModifiedBy>
  <cp:revision>1</cp:revision>
  <dcterms:created xsi:type="dcterms:W3CDTF">2026-10-12T16:41:29Z</dcterms:created>
  <dcterms:modified xsi:type="dcterms:W3CDTF">2026-10-12T16:41:29Z</dcterms:modified>
</cp:coreProperties>
</file>