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6012" cy="6858000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72600" y="320040"/>
            <a:ext cx="2057400" cy="2057400"/>
          </a:xfrm>
          <a:prstGeom prst="ellipse">
            <a:avLst/>
          </a:prstGeom>
          <a:solidFill>
            <a:srgbClr val="6C5CE7">
              <a:alpha val="2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32520" y="960120"/>
            <a:ext cx="2971800" cy="2971800"/>
          </a:xfrm>
          <a:prstGeom prst="ellipse">
            <a:avLst/>
          </a:prstGeom>
          <a:solidFill>
            <a:srgbClr val="5B6CC3">
              <a:alpha val="1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548640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/ WEEKLY RESEARCH MEETING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81050" y="2527250"/>
            <a:ext cx="8858250" cy="788640"/>
          </a:xfrm>
          <a:prstGeom prst="rect">
            <a:avLst/>
          </a:prstGeom>
          <a:noFill/>
          <a:ln/>
        </p:spPr>
        <p:txBody>
          <a:bodyPr wrap="square" lIns="0" tIns="0" rIns="0" bIns="171450" rtlCol="0" anchor="ctr">
            <a:normAutofit/>
          </a:bodyPr>
          <a:lstStyle/>
          <a:p>
            <a:pPr algn="l" indent="0" marL="0">
              <a:lnSpc>
                <a:spcPts val="486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從真人測試問題到新的研究流程</a:t>
            </a:r>
            <a:endParaRPr lang="en-US" sz="4500" dirty="0"/>
          </a:p>
        </p:txBody>
      </p:sp>
      <p:sp>
        <p:nvSpPr>
          <p:cNvPr id="7" name="Text 5"/>
          <p:cNvSpPr/>
          <p:nvPr/>
        </p:nvSpPr>
        <p:spPr>
          <a:xfrm>
            <a:off x="781050" y="3525441"/>
            <a:ext cx="10744200" cy="354211"/>
          </a:xfrm>
          <a:prstGeom prst="rect">
            <a:avLst/>
          </a:prstGeom>
          <a:noFill/>
          <a:ln/>
        </p:spPr>
        <p:txBody>
          <a:bodyPr wrap="square" lIns="0" tIns="0" rIns="0" bIns="68580" rtlCol="0" anchor="ctr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 資工專題 · 2026/09/15 Meeting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81050" y="4051102"/>
            <a:ext cx="8572500" cy="3175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CBD3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找出 failure → 建立新版 workflow → 準備下一階段驗證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7859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2026-09-15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2103388"/>
            <a:ext cx="10858500" cy="2085975"/>
          </a:xfrm>
          <a:prstGeom prst="roundRect">
            <a:avLst/>
          </a:prstGeom>
          <a:solidFill>
            <a:srgbClr val="FFFFFF">
              <a:alpha val="2000"/>
            </a:srgbClr>
          </a:solidFill>
          <a:ln w="9525">
            <a:solidFill>
              <a:srgbClr val="28364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935438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6750" y="4935438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525250" y="4935438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5629870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66750" y="4935438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6750" y="1266230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1. 上週真人測試：舊流程處理不了完整案件</a:t>
            </a:r>
            <a:endParaRPr lang="en-US" sz="3375" dirty="0"/>
          </a:p>
        </p:txBody>
      </p:sp>
      <p:sp>
        <p:nvSpPr>
          <p:cNvPr id="11" name="Text 9"/>
          <p:cNvSpPr/>
          <p:nvPr/>
        </p:nvSpPr>
        <p:spPr>
          <a:xfrm>
            <a:off x="666750" y="2103388"/>
            <a:ext cx="10858500" cy="2085975"/>
          </a:xfrm>
          <a:prstGeom prst="rect">
            <a:avLst/>
          </a:prstGeom>
          <a:noFill/>
          <a:ln/>
        </p:spPr>
        <p:txBody>
          <a:bodyPr wrap="square" lIns="152400" tIns="152400" rIns="152400" bIns="152400" rtlCol="0" anchor="ctr">
            <a:normAutofit/>
          </a:bodyPr>
          <a:lstStyle/>
          <a:p>
            <a:pPr algn="l" indent="0" marL="0">
              <a:lnSpc>
                <a:spcPts val="1979"/>
              </a:lnSpc>
              <a:buNone/>
            </a:pPr>
            <a:r>
              <a:rPr lang="en-US" sz="1721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真人問題
   ↓
只選一個主題
   ↓
只找一部分規則
   ↓
答案容易不完整
</a:t>
            </a:r>
            <a:endParaRPr lang="en-US" sz="1721" dirty="0"/>
          </a:p>
        </p:txBody>
      </p:sp>
      <p:sp>
        <p:nvSpPr>
          <p:cNvPr id="12" name="Text 10"/>
          <p:cNvSpPr/>
          <p:nvPr/>
        </p:nvSpPr>
        <p:spPr>
          <a:xfrm>
            <a:off x="666750" y="4341763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真實案件常常同時牽涉多個規則、缺少資訊，也可能遇到版本或來源問題。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52500" y="5106888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所以這週第一件事不是修某個 bug，而是先找出「到底是哪一步讓系統失敗」。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2026-09-15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3906589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3906589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3906589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4601021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3906589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66750" y="5916662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66750" y="5916662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525250" y="5916662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66750" y="6611094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750" y="5916662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6750" y="1857524"/>
            <a:ext cx="10858500" cy="581025"/>
          </a:xfrm>
          <a:prstGeom prst="roundRect">
            <a:avLst/>
          </a:prstGeom>
          <a:solidFill>
            <a:srgbClr val="FFFFFF">
              <a:alpha val="2000"/>
            </a:srgbClr>
          </a:solidFill>
          <a:ln w="9525">
            <a:solidFill>
              <a:srgbClr val="28364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66750" y="3096964"/>
            <a:ext cx="10858500" cy="581025"/>
          </a:xfrm>
          <a:prstGeom prst="roundRect">
            <a:avLst/>
          </a:prstGeom>
          <a:solidFill>
            <a:srgbClr val="FFFFFF">
              <a:alpha val="2000"/>
            </a:srgbClr>
          </a:solidFill>
          <a:ln w="9525">
            <a:solidFill>
              <a:srgbClr val="28364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6750" y="5107037"/>
            <a:ext cx="10858500" cy="581025"/>
          </a:xfrm>
          <a:prstGeom prst="roundRect">
            <a:avLst/>
          </a:prstGeom>
          <a:solidFill>
            <a:srgbClr val="FFFFFF">
              <a:alpha val="2000"/>
            </a:srgbClr>
          </a:solidFill>
          <a:ln w="9525">
            <a:solidFill>
              <a:srgbClr val="28364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6750" y="514350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2. 這週確認：問題不只是「找不到規則」</a:t>
            </a:r>
            <a:endParaRPr lang="en-US" sz="3375" dirty="0"/>
          </a:p>
        </p:txBody>
      </p:sp>
      <p:sp>
        <p:nvSpPr>
          <p:cNvPr id="18" name="Text 16"/>
          <p:cNvSpPr/>
          <p:nvPr/>
        </p:nvSpPr>
        <p:spPr>
          <a:xfrm>
            <a:off x="666750" y="1351508"/>
            <a:ext cx="10858500" cy="353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84"/>
              </a:lnSpc>
              <a:buNone/>
            </a:pPr>
            <a:r>
              <a:rPr lang="en-US" sz="2228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舊系統</a:t>
            </a:r>
            <a:endParaRPr lang="en-US" sz="2228" dirty="0"/>
          </a:p>
        </p:txBody>
      </p:sp>
      <p:sp>
        <p:nvSpPr>
          <p:cNvPr id="19" name="Text 17"/>
          <p:cNvSpPr/>
          <p:nvPr/>
        </p:nvSpPr>
        <p:spPr>
          <a:xfrm>
            <a:off x="666750" y="1857524"/>
            <a:ext cx="10858500" cy="581025"/>
          </a:xfrm>
          <a:prstGeom prst="rect">
            <a:avLst/>
          </a:prstGeom>
          <a:noFill/>
          <a:ln/>
        </p:spPr>
        <p:txBody>
          <a:bodyPr wrap="square" lIns="152400" tIns="152400" rIns="152400" bIns="152400" rtlCol="0" anchor="ctr">
            <a:normAutofit/>
          </a:bodyPr>
          <a:lstStyle/>
          <a:p>
            <a:pPr algn="l" indent="0" marL="0">
              <a:lnSpc>
                <a:spcPts val="1979"/>
              </a:lnSpc>
              <a:buNone/>
            </a:pPr>
            <a:r>
              <a:rPr lang="en-US" sz="1721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一個案件 → 一個 topic → 容易漏規則
</a:t>
            </a:r>
            <a:endParaRPr lang="en-US" sz="1721" dirty="0"/>
          </a:p>
        </p:txBody>
      </p:sp>
      <p:sp>
        <p:nvSpPr>
          <p:cNvPr id="20" name="Text 18"/>
          <p:cNvSpPr/>
          <p:nvPr/>
        </p:nvSpPr>
        <p:spPr>
          <a:xfrm>
            <a:off x="666750" y="2590949"/>
            <a:ext cx="10858500" cy="353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84"/>
              </a:lnSpc>
              <a:buNone/>
            </a:pPr>
            <a:r>
              <a:rPr lang="en-US" sz="2228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RefWalk（上週提的論文）</a:t>
            </a:r>
            <a:endParaRPr lang="en-US" sz="2228" dirty="0"/>
          </a:p>
        </p:txBody>
      </p:sp>
      <p:sp>
        <p:nvSpPr>
          <p:cNvPr id="21" name="Text 19"/>
          <p:cNvSpPr/>
          <p:nvPr/>
        </p:nvSpPr>
        <p:spPr>
          <a:xfrm>
            <a:off x="666750" y="3096964"/>
            <a:ext cx="10858500" cy="581025"/>
          </a:xfrm>
          <a:prstGeom prst="rect">
            <a:avLst/>
          </a:prstGeom>
          <a:noFill/>
          <a:ln/>
        </p:spPr>
        <p:txBody>
          <a:bodyPr wrap="square" lIns="152400" tIns="152400" rIns="152400" bIns="152400" rtlCol="0" anchor="ctr">
            <a:normAutofit/>
          </a:bodyPr>
          <a:lstStyle/>
          <a:p>
            <a:pPr algn="l" indent="0" marL="0">
              <a:lnSpc>
                <a:spcPts val="1979"/>
              </a:lnSpc>
              <a:buNone/>
            </a:pPr>
            <a:r>
              <a:rPr lang="en-US" sz="1721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找到規則 → 沿規則之間的引用繼續找
</a:t>
            </a:r>
            <a:endParaRPr lang="en-US" sz="1721" dirty="0"/>
          </a:p>
        </p:txBody>
      </p:sp>
      <p:sp>
        <p:nvSpPr>
          <p:cNvPr id="22" name="Text 20"/>
          <p:cNvSpPr/>
          <p:nvPr/>
        </p:nvSpPr>
        <p:spPr>
          <a:xfrm>
            <a:off x="952500" y="4078039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但 Campus 的規則彼此很少引用，所以這個方法不能直接照搬。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666750" y="4601021"/>
            <a:ext cx="10858500" cy="353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84"/>
              </a:lnSpc>
              <a:buNone/>
            </a:pPr>
            <a:r>
              <a:rPr lang="en-US" sz="2228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這週改成</a:t>
            </a:r>
            <a:endParaRPr lang="en-US" sz="2228" dirty="0"/>
          </a:p>
        </p:txBody>
      </p:sp>
      <p:sp>
        <p:nvSpPr>
          <p:cNvPr id="24" name="Text 22"/>
          <p:cNvSpPr/>
          <p:nvPr/>
        </p:nvSpPr>
        <p:spPr>
          <a:xfrm>
            <a:off x="666750" y="5107037"/>
            <a:ext cx="10858500" cy="581025"/>
          </a:xfrm>
          <a:prstGeom prst="rect">
            <a:avLst/>
          </a:prstGeom>
          <a:noFill/>
          <a:ln/>
        </p:spPr>
        <p:txBody>
          <a:bodyPr wrap="square" lIns="152400" tIns="152400" rIns="152400" bIns="152400" rtlCol="0" anchor="ctr">
            <a:normAutofit/>
          </a:bodyPr>
          <a:lstStyle/>
          <a:p>
            <a:pPr algn="l" indent="0" marL="0">
              <a:lnSpc>
                <a:spcPts val="1979"/>
              </a:lnSpc>
              <a:buNone/>
            </a:pPr>
            <a:r>
              <a:rPr lang="en-US" sz="1721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一個案件 → 拆成多個問題 → 每個問題各自找規則
</a:t>
            </a:r>
            <a:endParaRPr lang="en-US" sz="1721" dirty="0"/>
          </a:p>
        </p:txBody>
      </p:sp>
      <p:sp>
        <p:nvSpPr>
          <p:cNvPr id="25" name="Text 23"/>
          <p:cNvSpPr/>
          <p:nvPr/>
        </p:nvSpPr>
        <p:spPr>
          <a:xfrm>
            <a:off x="952500" y="6088112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在固定 development cases 上，新流程已能把必要規則全部找齊。</a:t>
            </a:r>
            <a:endParaRPr lang="en-US" sz="1950" dirty="0"/>
          </a:p>
        </p:txBody>
      </p:sp>
      <p:sp>
        <p:nvSpPr>
          <p:cNvPr id="26" name="Text 24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2026-09-15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5371802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5371802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5371802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6066234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5371802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6750" y="2184350"/>
          <a:ext cx="10858500" cy="2958852"/>
        </p:xfrm>
        <a:graphic>
          <a:graphicData uri="http://schemas.openxmlformats.org/drawingml/2006/table">
            <a:tbl>
              <a:tblPr/>
              <a:tblGrid>
                <a:gridCol w="5625049"/>
                <a:gridCol w="5233451"/>
              </a:tblGrid>
              <a:tr h="51741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缺口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系統應該怎麼做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</a:tr>
              <a:tr h="81540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缺案件資訊例如：不知道採購日期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問使用者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540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版本或官方證據不夠例如：不知道本案該用哪一版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不能猜，先停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06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系統自己的規則表示不夠例如：例外條件沒有表示清楚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修系統，不該叫使用者回答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666750" y="829717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3. 最重要的發現：規則找齊 ≠ 可以回答</a:t>
            </a:r>
            <a:endParaRPr lang="en-US" sz="3375" dirty="0"/>
          </a:p>
        </p:txBody>
      </p:sp>
      <p:sp>
        <p:nvSpPr>
          <p:cNvPr id="11" name="Text 8"/>
          <p:cNvSpPr/>
          <p:nvPr/>
        </p:nvSpPr>
        <p:spPr>
          <a:xfrm>
            <a:off x="666750" y="166687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找到所有可能相關的規則後，還要知道：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為什麼現在不能下判定？</a:t>
            </a:r>
            <a:endParaRPr lang="en-US" sz="2025" dirty="0"/>
          </a:p>
        </p:txBody>
      </p:sp>
      <p:sp>
        <p:nvSpPr>
          <p:cNvPr id="12" name="Text 9"/>
          <p:cNvSpPr/>
          <p:nvPr/>
        </p:nvSpPr>
        <p:spPr>
          <a:xfrm>
            <a:off x="952500" y="5543252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所以新版流程不只要「找規則」，還要知道缺什麼、該問誰，以及什麼時候不能回答。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2026-09-15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2168723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2168723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2168723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2863155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2168723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66750" y="3445371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66750" y="3445371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525250" y="3445371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66750" y="4139803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750" y="3445371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6750" y="4722019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66750" y="4722019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25250" y="4722019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66750" y="5416451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66750" y="4722019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66750" y="749350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4. 這週系統做了什麼</a:t>
            </a:r>
            <a:endParaRPr lang="en-US" sz="3375" dirty="0"/>
          </a:p>
        </p:txBody>
      </p:sp>
      <p:sp>
        <p:nvSpPr>
          <p:cNvPr id="20" name="Text 18"/>
          <p:cNvSpPr/>
          <p:nvPr/>
        </p:nvSpPr>
        <p:spPr>
          <a:xfrm>
            <a:off x="666750" y="1586508"/>
            <a:ext cx="10858500" cy="353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84"/>
              </a:lnSpc>
              <a:buNone/>
            </a:pPr>
            <a:r>
              <a:rPr lang="en-US" sz="2228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1. 一個案件不再只選一個 topic</a:t>
            </a:r>
            <a:endParaRPr lang="en-US" sz="2228" dirty="0"/>
          </a:p>
        </p:txBody>
      </p:sp>
      <p:sp>
        <p:nvSpPr>
          <p:cNvPr id="21" name="Text 19"/>
          <p:cNvSpPr/>
          <p:nvPr/>
        </p:nvSpPr>
        <p:spPr>
          <a:xfrm>
            <a:off x="952500" y="2340173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先拆成多個規範問題，再分別找需要的規則。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666750" y="2863155"/>
            <a:ext cx="10858500" cy="353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84"/>
              </a:lnSpc>
              <a:buNone/>
            </a:pPr>
            <a:r>
              <a:rPr lang="en-US" sz="2228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2. 找到規則後，不再直接硬答</a:t>
            </a:r>
            <a:endParaRPr lang="en-US" sz="2228" dirty="0"/>
          </a:p>
        </p:txBody>
      </p:sp>
      <p:sp>
        <p:nvSpPr>
          <p:cNvPr id="23" name="Text 21"/>
          <p:cNvSpPr/>
          <p:nvPr/>
        </p:nvSpPr>
        <p:spPr>
          <a:xfrm>
            <a:off x="952500" y="3616821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系統會分辨：可以回答、需要追問，還是應該先停止。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666750" y="4139803"/>
            <a:ext cx="10858500" cy="353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84"/>
              </a:lnSpc>
              <a:buNone/>
            </a:pPr>
            <a:r>
              <a:rPr lang="en-US" sz="2228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3. 版本／來源證據不足時，不讓系統自己猜</a:t>
            </a:r>
            <a:endParaRPr lang="en-US" sz="2228" dirty="0"/>
          </a:p>
        </p:txBody>
      </p:sp>
      <p:sp>
        <p:nvSpPr>
          <p:cNvPr id="25" name="Text 23"/>
          <p:cNvSpPr/>
          <p:nvPr/>
        </p:nvSpPr>
        <p:spPr>
          <a:xfrm>
            <a:off x="952500" y="4893469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把這些缺口明確留下來，等證據補齊再判定。</a:t>
            </a:r>
            <a:endParaRPr lang="en-US" sz="1950" dirty="0"/>
          </a:p>
        </p:txBody>
      </p:sp>
      <p:sp>
        <p:nvSpPr>
          <p:cNvPr id="26" name="Text 24"/>
          <p:cNvSpPr/>
          <p:nvPr/>
        </p:nvSpPr>
        <p:spPr>
          <a:xfrm>
            <a:off x="666750" y="5416451"/>
            <a:ext cx="10858500" cy="7301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目前 research candidate 先用 deterministic workflow 驗證架構（LLM calls = 0）；還沒證明能泛化到新的真人問題。</a:t>
            </a:r>
            <a:endParaRPr lang="en-US" sz="2025" dirty="0"/>
          </a:p>
        </p:txBody>
      </p:sp>
      <p:sp>
        <p:nvSpPr>
          <p:cNvPr id="27" name="Text 2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2026-09-15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1616125"/>
            <a:ext cx="10858500" cy="2085975"/>
          </a:xfrm>
          <a:prstGeom prst="roundRect">
            <a:avLst/>
          </a:prstGeom>
          <a:solidFill>
            <a:srgbClr val="FFFFFF">
              <a:alpha val="2000"/>
            </a:srgbClr>
          </a:solidFill>
          <a:ln w="9525">
            <a:solidFill>
              <a:srgbClr val="28364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6750" y="778966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5. 下一步：驗證後再開公開測試</a:t>
            </a:r>
            <a:endParaRPr lang="en-US" sz="3375" dirty="0"/>
          </a:p>
        </p:txBody>
      </p:sp>
      <p:sp>
        <p:nvSpPr>
          <p:cNvPr id="6" name="Text 4"/>
          <p:cNvSpPr/>
          <p:nvPr/>
        </p:nvSpPr>
        <p:spPr>
          <a:xfrm>
            <a:off x="666750" y="1616125"/>
            <a:ext cx="10858500" cy="2085975"/>
          </a:xfrm>
          <a:prstGeom prst="rect">
            <a:avLst/>
          </a:prstGeom>
          <a:noFill/>
          <a:ln/>
        </p:spPr>
        <p:txBody>
          <a:bodyPr wrap="square" lIns="152400" tIns="152400" rIns="152400" bIns="152400" rtlCol="0" anchor="ctr">
            <a:normAutofit/>
          </a:bodyPr>
          <a:lstStyle/>
          <a:p>
            <a:pPr algn="l" indent="0" marL="0">
              <a:lnSpc>
                <a:spcPts val="1979"/>
              </a:lnSpc>
              <a:buNone/>
            </a:pPr>
            <a:r>
              <a:rPr lang="en-US" sz="1721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新的 unseen / sealed cases
          ↓
正式 evaluation + 錯誤分析
          ↓
整合既有 production 能力
          ↓
limited public test
</a:t>
            </a:r>
            <a:endParaRPr lang="en-US" sz="1721" dirty="0"/>
          </a:p>
        </p:txBody>
      </p:sp>
      <p:sp>
        <p:nvSpPr>
          <p:cNvPr id="7" name="Text 5"/>
          <p:cNvSpPr/>
          <p:nvPr/>
        </p:nvSpPr>
        <p:spPr>
          <a:xfrm>
            <a:off x="666750" y="3854500"/>
            <a:ext cx="10858500" cy="353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84"/>
              </a:lnSpc>
              <a:buNone/>
            </a:pPr>
            <a:r>
              <a:rPr lang="en-US" sz="2228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預計節奏</a:t>
            </a:r>
            <a:endParaRPr lang="en-US" sz="2228" dirty="0"/>
          </a:p>
        </p:txBody>
      </p:sp>
      <p:sp>
        <p:nvSpPr>
          <p:cNvPr id="8" name="Text 6"/>
          <p:cNvSpPr/>
          <p:nvPr/>
        </p:nvSpPr>
        <p:spPr>
          <a:xfrm>
            <a:off x="944463" y="4360515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約 2 週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：完成 unseen evaluation</a:t>
            </a:r>
            <a:endParaRPr lang="en-US" sz="2025" dirty="0"/>
          </a:p>
        </p:txBody>
      </p:sp>
      <p:sp>
        <p:nvSpPr>
          <p:cNvPr id="9" name="Text 7"/>
          <p:cNvSpPr/>
          <p:nvPr/>
        </p:nvSpPr>
        <p:spPr>
          <a:xfrm>
            <a:off x="944463" y="4797475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約 3 週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：依結果完成第一版 integration</a:t>
            </a:r>
            <a:endParaRPr lang="en-US" sz="2025" dirty="0"/>
          </a:p>
        </p:txBody>
      </p:sp>
      <p:sp>
        <p:nvSpPr>
          <p:cNvPr id="10" name="Text 8"/>
          <p:cNvSpPr/>
          <p:nvPr/>
        </p:nvSpPr>
        <p:spPr>
          <a:xfrm>
            <a:off x="944463" y="5234434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約 3–4 週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：若沒有重大 blocker，再開始 limited public test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666750" y="5751909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需要獨立 case 保管／建置，以及熟悉報帳實務的人做最後 domain review。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2026-09-15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2026-09-15｜從真人測試問題到新的研究流程</dc:title>
  <dc:subject>Weekly research meeting</dc:subject>
  <dc:creator>Campus Agent</dc:creator>
  <cp:lastModifiedBy>Campus Agent</cp:lastModifiedBy>
  <cp:revision>1</cp:revision>
  <dcterms:created xsi:type="dcterms:W3CDTF">2026-10-12T16:41:23Z</dcterms:created>
  <dcterms:modified xsi:type="dcterms:W3CDTF">2026-10-12T16:41:23Z</dcterms:modified>
</cp:coreProperties>
</file>