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781050" y="3953619"/>
            <a:ext cx="4564410" cy="1134963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551140" y="3953619"/>
            <a:ext cx="4564410" cy="1134963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1050" y="1807369"/>
            <a:ext cx="8858250" cy="78864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核心流程串接與 Demo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781050" y="2805559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2026/09/29 Meeting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81050" y="3331220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這週先把共用檢核流程真正串起來，並完成第一個可現場測試的完整案例。</a:t>
            </a:r>
            <a:endParaRPr lang="en-US" sz="1725" dirty="0"/>
          </a:p>
        </p:txBody>
      </p:sp>
      <p:sp>
        <p:nvSpPr>
          <p:cNvPr id="11" name="Text 9"/>
          <p:cNvSpPr/>
          <p:nvPr/>
        </p:nvSpPr>
        <p:spPr>
          <a:xfrm>
            <a:off x="781050" y="3953619"/>
            <a:ext cx="4564410" cy="1134963"/>
          </a:xfrm>
          <a:prstGeom prst="rect">
            <a:avLst/>
          </a:prstGeom>
          <a:noFill/>
          <a:ln/>
        </p:spPr>
        <p:txBody>
          <a:bodyPr wrap="square" lIns="192881" tIns="231458" rIns="231458" bIns="192881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本週完成</a:t>
            </a:r>
            <a:pPr algn="l" indent="0" marL="0">
              <a:lnSpc>
                <a:spcPts val="2876"/>
              </a:lnSpc>
              <a:buNone/>
            </a:pPr>
            <a:endParaRPr lang="en-US" sz="2025" dirty="0"/>
          </a:p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核心流程串接 + 論文口試費 Demo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5551140" y="3953619"/>
            <a:ext cx="4564410" cy="1134963"/>
          </a:xfrm>
          <a:prstGeom prst="rect">
            <a:avLst/>
          </a:prstGeom>
          <a:noFill/>
          <a:ln/>
        </p:spPr>
        <p:txBody>
          <a:bodyPr wrap="square" lIns="192881" tIns="231458" rIns="231458" bIns="192881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接下來</a:t>
            </a:r>
            <a:pPr algn="l" indent="0" marL="0">
              <a:lnSpc>
                <a:spcPts val="2876"/>
              </a:lnSpc>
              <a:buNone/>
            </a:pPr>
            <a:endParaRPr lang="en-US" sz="2025" dirty="0"/>
          </a:p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把其他規則接入同一套流程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2026-09-29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21328" y="2208461"/>
            <a:ext cx="2803773" cy="2567732"/>
          </a:xfrm>
          <a:prstGeom prst="roundRect">
            <a:avLst/>
          </a:prstGeom>
          <a:solidFill>
            <a:srgbClr val="6D28D9">
              <a:alpha val="24000"/>
            </a:srgbClr>
          </a:solidFill>
          <a:ln w="19050">
            <a:solidFill>
              <a:srgbClr val="C4B5FD">
                <a:alpha val="84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80335" y="2208461"/>
            <a:ext cx="2533799" cy="256773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DDD6FE">
                <a:alpha val="3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046958" y="2208461"/>
            <a:ext cx="2326184" cy="256773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DDD6FE">
                <a:alpha val="3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4937224"/>
            <a:ext cx="10858500" cy="480715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496223"/>
            <a:ext cx="10858500" cy="480715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2208461"/>
            <a:ext cx="1973014" cy="2567732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DDD6FE">
                <a:alpha val="28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01410" y="3007668"/>
            <a:ext cx="2443609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1410" y="3423791"/>
            <a:ext cx="2443609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01410" y="3839914"/>
            <a:ext cx="2443609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01410" y="4256038"/>
            <a:ext cx="2443609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50892" y="3529459"/>
            <a:ext cx="2192685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50892" y="3945582"/>
            <a:ext cx="2192685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17515" y="3321397"/>
            <a:ext cx="1985069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17515" y="3737521"/>
            <a:ext cx="1985069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217515" y="4153644"/>
            <a:ext cx="1985069" cy="340072"/>
          </a:xfrm>
          <a:prstGeom prst="roundRect">
            <a:avLst/>
          </a:prstGeom>
          <a:solidFill>
            <a:srgbClr val="FFFFFF">
              <a:alpha val="9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6750" y="919014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共用架構：LLM 只在前面理解</a:t>
            </a:r>
            <a:endParaRPr lang="en-US" sz="3075" dirty="0"/>
          </a:p>
        </p:txBody>
      </p:sp>
      <p:sp>
        <p:nvSpPr>
          <p:cNvPr id="20" name="Text 18"/>
          <p:cNvSpPr/>
          <p:nvPr/>
        </p:nvSpPr>
        <p:spPr>
          <a:xfrm>
            <a:off x="666750" y="1663898"/>
            <a:ext cx="10858500" cy="3431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03"/>
              </a:lnSpc>
              <a:buNone/>
            </a:pPr>
            <a:r>
              <a:rPr lang="en-US" sz="1904" dirty="0">
                <a:solidFill>
                  <a:srgbClr val="DDD6F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共用流程只做一次；每類規則只補自己的資料需求、適用範圍與判斷條件。</a:t>
            </a:r>
            <a:endParaRPr lang="en-US" sz="1904" dirty="0"/>
          </a:p>
        </p:txBody>
      </p:sp>
      <p:sp>
        <p:nvSpPr>
          <p:cNvPr id="21" name="Text 19"/>
          <p:cNvSpPr/>
          <p:nvPr/>
        </p:nvSpPr>
        <p:spPr>
          <a:xfrm>
            <a:off x="837307" y="3210669"/>
            <a:ext cx="1631900" cy="2577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692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</a:t>
            </a:r>
            <a:endParaRPr lang="en-US" sz="1692" dirty="0"/>
          </a:p>
        </p:txBody>
      </p:sp>
      <p:sp>
        <p:nvSpPr>
          <p:cNvPr id="22" name="Text 20"/>
          <p:cNvSpPr/>
          <p:nvPr/>
        </p:nvSpPr>
        <p:spPr>
          <a:xfrm>
            <a:off x="837307" y="3562350"/>
            <a:ext cx="1631900" cy="2114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666"/>
              </a:lnSpc>
              <a:buNone/>
            </a:pPr>
            <a:r>
              <a:rPr lang="en-US" sz="123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使用者直接輸入問題。</a:t>
            </a:r>
            <a:endParaRPr lang="en-US" sz="1234" dirty="0"/>
          </a:p>
        </p:txBody>
      </p:sp>
      <p:sp>
        <p:nvSpPr>
          <p:cNvPr id="23" name="Text 21"/>
          <p:cNvSpPr/>
          <p:nvPr/>
        </p:nvSpPr>
        <p:spPr>
          <a:xfrm>
            <a:off x="2697956" y="2208461"/>
            <a:ext cx="290810" cy="25677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24" name="Text 22"/>
          <p:cNvSpPr/>
          <p:nvPr/>
        </p:nvSpPr>
        <p:spPr>
          <a:xfrm>
            <a:off x="3217515" y="2490787"/>
            <a:ext cx="1985069" cy="2577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692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共用入口</a:t>
            </a:r>
            <a:endParaRPr lang="en-US" sz="1692" dirty="0"/>
          </a:p>
        </p:txBody>
      </p:sp>
      <p:sp>
        <p:nvSpPr>
          <p:cNvPr id="25" name="Text 23"/>
          <p:cNvSpPr/>
          <p:nvPr/>
        </p:nvSpPr>
        <p:spPr>
          <a:xfrm>
            <a:off x="3217515" y="2842468"/>
            <a:ext cx="1985069" cy="42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666"/>
              </a:lnSpc>
              <a:buNone/>
            </a:pPr>
            <a:r>
              <a:rPr lang="en-US" sz="123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協助理解問題、抽取資訊；伺服器再驗證。</a:t>
            </a:r>
            <a:endParaRPr lang="en-US" sz="1234" dirty="0"/>
          </a:p>
        </p:txBody>
      </p:sp>
      <p:sp>
        <p:nvSpPr>
          <p:cNvPr id="26" name="Text 24"/>
          <p:cNvSpPr/>
          <p:nvPr/>
        </p:nvSpPr>
        <p:spPr>
          <a:xfrm>
            <a:off x="3217515" y="3321397"/>
            <a:ext cx="1985069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辨識類別</a:t>
            </a:r>
            <a:endParaRPr lang="en-US" sz="1128" dirty="0"/>
          </a:p>
        </p:txBody>
      </p:sp>
      <p:sp>
        <p:nvSpPr>
          <p:cNvPr id="27" name="Text 25"/>
          <p:cNvSpPr/>
          <p:nvPr/>
        </p:nvSpPr>
        <p:spPr>
          <a:xfrm>
            <a:off x="3217515" y="3737521"/>
            <a:ext cx="1985069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抽取案件資訊</a:t>
            </a:r>
            <a:endParaRPr lang="en-US" sz="1128" dirty="0"/>
          </a:p>
        </p:txBody>
      </p:sp>
      <p:sp>
        <p:nvSpPr>
          <p:cNvPr id="28" name="Text 26"/>
          <p:cNvSpPr/>
          <p:nvPr/>
        </p:nvSpPr>
        <p:spPr>
          <a:xfrm>
            <a:off x="3217515" y="4153644"/>
            <a:ext cx="1985069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判斷是否支援</a:t>
            </a:r>
            <a:endParaRPr lang="en-US" sz="1128" dirty="0"/>
          </a:p>
        </p:txBody>
      </p:sp>
      <p:sp>
        <p:nvSpPr>
          <p:cNvPr id="29" name="Text 27"/>
          <p:cNvSpPr/>
          <p:nvPr/>
        </p:nvSpPr>
        <p:spPr>
          <a:xfrm>
            <a:off x="5431333" y="2208461"/>
            <a:ext cx="290810" cy="25677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30" name="Text 28"/>
          <p:cNvSpPr/>
          <p:nvPr/>
        </p:nvSpPr>
        <p:spPr>
          <a:xfrm>
            <a:off x="5950892" y="2698849"/>
            <a:ext cx="2192685" cy="2577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692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規則模組</a:t>
            </a:r>
            <a:endParaRPr lang="en-US" sz="1692" dirty="0"/>
          </a:p>
        </p:txBody>
      </p:sp>
      <p:sp>
        <p:nvSpPr>
          <p:cNvPr id="31" name="Text 29"/>
          <p:cNvSpPr/>
          <p:nvPr/>
        </p:nvSpPr>
        <p:spPr>
          <a:xfrm>
            <a:off x="5950892" y="3050530"/>
            <a:ext cx="2192685" cy="42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666"/>
              </a:lnSpc>
              <a:buNone/>
            </a:pPr>
            <a:r>
              <a:rPr lang="en-US" sz="123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每一類規則定義自己需要哪些前提。</a:t>
            </a:r>
            <a:endParaRPr lang="en-US" sz="1234" dirty="0"/>
          </a:p>
        </p:txBody>
      </p:sp>
      <p:sp>
        <p:nvSpPr>
          <p:cNvPr id="32" name="Text 30"/>
          <p:cNvSpPr/>
          <p:nvPr/>
        </p:nvSpPr>
        <p:spPr>
          <a:xfrm>
            <a:off x="5950892" y="3529459"/>
            <a:ext cx="2192685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口試費：已接通</a:t>
            </a:r>
            <a:endParaRPr lang="en-US" sz="1128" dirty="0"/>
          </a:p>
        </p:txBody>
      </p:sp>
      <p:sp>
        <p:nvSpPr>
          <p:cNvPr id="33" name="Text 31"/>
          <p:cNvSpPr/>
          <p:nvPr/>
        </p:nvSpPr>
        <p:spPr>
          <a:xfrm>
            <a:off x="5950892" y="3945582"/>
            <a:ext cx="2192685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其他規則：接入中</a:t>
            </a:r>
            <a:endParaRPr lang="en-US" sz="1128" dirty="0"/>
          </a:p>
        </p:txBody>
      </p:sp>
      <p:sp>
        <p:nvSpPr>
          <p:cNvPr id="34" name="Text 32"/>
          <p:cNvSpPr/>
          <p:nvPr/>
        </p:nvSpPr>
        <p:spPr>
          <a:xfrm>
            <a:off x="8372326" y="2208461"/>
            <a:ext cx="290810" cy="25677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128"/>
              </a:lnSpc>
              <a:buNone/>
            </a:pPr>
            <a:r>
              <a:rPr lang="en-US" sz="2203" dirty="0">
                <a:solidFill>
                  <a:srgbClr val="C4B5F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203" dirty="0"/>
          </a:p>
        </p:txBody>
      </p:sp>
      <p:sp>
        <p:nvSpPr>
          <p:cNvPr id="35" name="Text 33"/>
          <p:cNvSpPr/>
          <p:nvPr/>
        </p:nvSpPr>
        <p:spPr>
          <a:xfrm>
            <a:off x="8901410" y="2388543"/>
            <a:ext cx="2443609" cy="2577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692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共用判斷與回覆</a:t>
            </a:r>
            <a:endParaRPr lang="en-US" sz="1692" dirty="0"/>
          </a:p>
        </p:txBody>
      </p:sp>
      <p:sp>
        <p:nvSpPr>
          <p:cNvPr id="36" name="Text 34"/>
          <p:cNvSpPr/>
          <p:nvPr/>
        </p:nvSpPr>
        <p:spPr>
          <a:xfrm>
            <a:off x="8901410" y="2740223"/>
            <a:ext cx="2443609" cy="2114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666"/>
              </a:lnSpc>
              <a:buNone/>
            </a:pPr>
            <a:r>
              <a:rPr lang="en-US" sz="1234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後段不用 LLM 自由生成答案。</a:t>
            </a:r>
            <a:endParaRPr lang="en-US" sz="1234" dirty="0"/>
          </a:p>
        </p:txBody>
      </p:sp>
      <p:sp>
        <p:nvSpPr>
          <p:cNvPr id="37" name="Text 35"/>
          <p:cNvSpPr/>
          <p:nvPr/>
        </p:nvSpPr>
        <p:spPr>
          <a:xfrm>
            <a:off x="8901410" y="3007668"/>
            <a:ext cx="2443609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缺資料 → 追問</a:t>
            </a:r>
            <a:endParaRPr lang="en-US" sz="1128" dirty="0"/>
          </a:p>
        </p:txBody>
      </p:sp>
      <p:sp>
        <p:nvSpPr>
          <p:cNvPr id="38" name="Text 36"/>
          <p:cNvSpPr/>
          <p:nvPr/>
        </p:nvSpPr>
        <p:spPr>
          <a:xfrm>
            <a:off x="8901410" y="3423791"/>
            <a:ext cx="2443609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未接入 → 阻擋判斷</a:t>
            </a:r>
            <a:endParaRPr lang="en-US" sz="1128" dirty="0"/>
          </a:p>
        </p:txBody>
      </p:sp>
      <p:sp>
        <p:nvSpPr>
          <p:cNvPr id="39" name="Text 37"/>
          <p:cNvSpPr/>
          <p:nvPr/>
        </p:nvSpPr>
        <p:spPr>
          <a:xfrm>
            <a:off x="8901410" y="3839914"/>
            <a:ext cx="2443609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資料齊全 → 執行規則</a:t>
            </a:r>
            <a:endParaRPr lang="en-US" sz="1128" dirty="0"/>
          </a:p>
        </p:txBody>
      </p:sp>
      <p:sp>
        <p:nvSpPr>
          <p:cNvPr id="40" name="Text 38"/>
          <p:cNvSpPr/>
          <p:nvPr/>
        </p:nvSpPr>
        <p:spPr>
          <a:xfrm>
            <a:off x="8901410" y="4256038"/>
            <a:ext cx="2443609" cy="340072"/>
          </a:xfrm>
          <a:prstGeom prst="rect">
            <a:avLst/>
          </a:prstGeom>
          <a:noFill/>
          <a:ln/>
        </p:spPr>
        <p:txBody>
          <a:bodyPr wrap="square" lIns="80582" tIns="94012" rIns="94012" bIns="80582" rtlCol="0" anchor="ctr">
            <a:normAutofit/>
          </a:bodyPr>
          <a:lstStyle/>
          <a:p>
            <a:pPr algn="l" indent="0" marL="0">
              <a:lnSpc>
                <a:spcPts val="1410"/>
              </a:lnSpc>
              <a:buNone/>
            </a:pPr>
            <a:r>
              <a:rPr lang="en-US" sz="1128" dirty="0">
                <a:solidFill>
                  <a:srgbClr val="EEF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結果 → 受限文案 + 依據</a:t>
            </a:r>
            <a:endParaRPr lang="en-US" sz="1128" dirty="0"/>
          </a:p>
        </p:txBody>
      </p:sp>
      <p:sp>
        <p:nvSpPr>
          <p:cNvPr id="41" name="Text 39"/>
          <p:cNvSpPr/>
          <p:nvPr/>
        </p:nvSpPr>
        <p:spPr>
          <a:xfrm>
            <a:off x="666750" y="4937224"/>
            <a:ext cx="10858500" cy="480715"/>
          </a:xfrm>
          <a:prstGeom prst="rect">
            <a:avLst/>
          </a:prstGeom>
          <a:noFill/>
          <a:ln/>
        </p:spPr>
        <p:txBody>
          <a:bodyPr wrap="square" lIns="100727" tIns="156686" rIns="156686" bIns="100727" rtlCol="0" anchor="ctr">
            <a:normAutofit/>
          </a:bodyPr>
          <a:lstStyle/>
          <a:p>
            <a:pPr algn="l" indent="0" marL="0">
              <a:lnSpc>
                <a:spcPts val="2052"/>
              </a:lnSpc>
              <a:buNone/>
            </a:pPr>
            <a:r>
              <a:rPr lang="en-US" sz="1445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本週完成：</a:t>
            </a:r>
            <a:pPr algn="l" indent="0" marL="0">
              <a:lnSpc>
                <a:spcPts val="2052"/>
              </a:lnSpc>
              <a:buNone/>
            </a:pPr>
            <a:r>
              <a:rPr lang="en-US" sz="144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口試費已完整跑通，能從輸入一路到結果。</a:t>
            </a:r>
            <a:endParaRPr lang="en-US" sz="1445" dirty="0"/>
          </a:p>
        </p:txBody>
      </p:sp>
      <p:sp>
        <p:nvSpPr>
          <p:cNvPr id="42" name="Text 40"/>
          <p:cNvSpPr/>
          <p:nvPr/>
        </p:nvSpPr>
        <p:spPr>
          <a:xfrm>
            <a:off x="666750" y="5496223"/>
            <a:ext cx="10858500" cy="480715"/>
          </a:xfrm>
          <a:prstGeom prst="rect">
            <a:avLst/>
          </a:prstGeom>
          <a:noFill/>
          <a:ln/>
        </p:spPr>
        <p:txBody>
          <a:bodyPr wrap="square" lIns="100727" tIns="156686" rIns="156686" bIns="100727" rtlCol="0" anchor="ctr">
            <a:normAutofit/>
          </a:bodyPr>
          <a:lstStyle/>
          <a:p>
            <a:pPr algn="l" indent="0" marL="0">
              <a:lnSpc>
                <a:spcPts val="2052"/>
              </a:lnSpc>
              <a:buNone/>
            </a:pPr>
            <a:r>
              <a:rPr lang="en-US" sz="1445" b="1" dirty="0">
                <a:solidFill>
                  <a:srgbClr val="F5F3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還在補：</a:t>
            </a:r>
            <a:pPr algn="l" indent="0" marL="0">
              <a:lnSpc>
                <a:spcPts val="2052"/>
              </a:lnSpc>
              <a:buNone/>
            </a:pPr>
            <a:r>
              <a:rPr lang="en-US" sz="144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多類問題入口與其他規則模組接入。</a:t>
            </a:r>
            <a:endParaRPr lang="en-US" sz="1445" dirty="0"/>
          </a:p>
        </p:txBody>
      </p:sp>
      <p:sp>
        <p:nvSpPr>
          <p:cNvPr id="43" name="Text 41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2026-09-29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124819"/>
          <a:ext cx="10858500" cy="3454747"/>
        </p:xfrm>
        <a:graphic>
          <a:graphicData uri="http://schemas.openxmlformats.org/drawingml/2006/table">
            <a:tbl>
              <a:tblPr/>
              <a:tblGrid>
                <a:gridCol w="2903318"/>
                <a:gridCol w="1505716"/>
                <a:gridCol w="6449465"/>
              </a:tblGrid>
              <a:tr h="21409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17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目前驗證類別</a:t>
                      </a:r>
                      <a:endParaRPr lang="en-US" sz="917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801868" marR="5801868" marT="0" marB="96697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17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相關規則</a:t>
                      </a:r>
                      <a:endParaRPr lang="en-US" sz="917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801868" marR="5801868" marT="0" marB="96697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17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這類會檢查什麼</a:t>
                      </a:r>
                      <a:endParaRPr lang="en-US" sz="917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5801868" marR="5801868" marT="0" marB="96697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3612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科研／採購程序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13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科研採購門檻、一般採購程序與分流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研究人員聘用／薪酬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12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聘用、薪酬、保險與結報文件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研究設備費變更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10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設備費新增、變更與金額門檻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預付款／借支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3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事前核准、借支資格與金額限制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彈性支用／計程車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7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彈性額度、計程車與校內程序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憑證／發票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11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發票欄位、附件、國外與電子憑證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計畫結案期限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3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45 日結報期限與結案時間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2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論文口試費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4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碩博口試委員人數與每人金額標準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其他既有 topic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122 條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差旅、講座／出席費、匯回、通訊費、管理費等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80582" marR="80582" marT="44768" marB="44768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66750" y="983903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已結構化的規則庫與目前接入範圍</a:t>
            </a:r>
            <a:endParaRPr lang="en-US" sz="3075" dirty="0"/>
          </a:p>
        </p:txBody>
      </p:sp>
      <p:sp>
        <p:nvSpPr>
          <p:cNvPr id="6" name="Text 3"/>
          <p:cNvSpPr/>
          <p:nvPr/>
        </p:nvSpPr>
        <p:spPr>
          <a:xfrm>
            <a:off x="666750" y="1728788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DDD6F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185 條規則都已整理成結構化資料；目前用 8 類驗證接入方式。</a:t>
            </a:r>
            <a:endParaRPr lang="en-US" sz="1763" dirty="0"/>
          </a:p>
        </p:txBody>
      </p:sp>
      <p:sp>
        <p:nvSpPr>
          <p:cNvPr id="7" name="Text 4"/>
          <p:cNvSpPr/>
          <p:nvPr/>
        </p:nvSpPr>
        <p:spPr>
          <a:xfrm>
            <a:off x="666750" y="5731966"/>
            <a:ext cx="10858500" cy="1802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21"/>
              </a:lnSpc>
              <a:buNone/>
            </a:pPr>
            <a:r>
              <a:rPr lang="en-US" sz="1093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下一步是將各類規則語意接入同一套共用流程；目前論文口試費已完整接通，其餘尚待接入。</a:t>
            </a:r>
            <a:endParaRPr lang="en-US" sz="1093" dirty="0"/>
          </a:p>
        </p:txBody>
      </p:sp>
      <p:sp>
        <p:nvSpPr>
          <p:cNvPr id="8" name="Text 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2026-09-29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1814661"/>
            <a:ext cx="10858500" cy="1111895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DDD6FE">
                <a:alpha val="2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3049935"/>
            <a:ext cx="10858500" cy="1111895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DDD6FE">
                <a:alpha val="2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4285208"/>
            <a:ext cx="10858500" cy="1111895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>
            <a:solidFill>
              <a:srgbClr val="DDD6FE">
                <a:alpha val="28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6750" y="977503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Demo</a:t>
            </a:r>
            <a:endParaRPr lang="en-US" sz="3375" dirty="0"/>
          </a:p>
        </p:txBody>
      </p:sp>
      <p:sp>
        <p:nvSpPr>
          <p:cNvPr id="8" name="Text 6"/>
          <p:cNvSpPr/>
          <p:nvPr/>
        </p:nvSpPr>
        <p:spPr>
          <a:xfrm>
            <a:off x="894755" y="2175272"/>
            <a:ext cx="1599009" cy="390525"/>
          </a:xfrm>
          <a:prstGeom prst="rect">
            <a:avLst/>
          </a:prstGeom>
          <a:noFill/>
          <a:ln/>
        </p:spPr>
        <p:txBody>
          <a:bodyPr wrap="square" lIns="0" tIns="0" rIns="0" bIns="75609" rtlCol="0" anchor="ctr">
            <a:normAutofit/>
          </a:bodyPr>
          <a:lstStyle/>
          <a:p>
            <a:pPr algn="l" indent="0" marL="0">
              <a:lnSpc>
                <a:spcPts val="2481"/>
              </a:lnSpc>
              <a:buNone/>
            </a:pPr>
            <a:r>
              <a:rPr lang="en-US" sz="1985" b="1" dirty="0">
                <a:solidFill>
                  <a:srgbClr val="DDD6F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符合標準</a:t>
            </a:r>
            <a:endParaRPr lang="en-US" sz="1985" dirty="0"/>
          </a:p>
        </p:txBody>
      </p:sp>
      <p:sp>
        <p:nvSpPr>
          <p:cNvPr id="9" name="Text 7"/>
          <p:cNvSpPr/>
          <p:nvPr/>
        </p:nvSpPr>
        <p:spPr>
          <a:xfrm>
            <a:off x="2686645" y="2222450"/>
            <a:ext cx="8610600" cy="296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334"/>
              </a:lnSpc>
              <a:buNone/>
            </a:pPr>
            <a:r>
              <a:rPr lang="en-US" sz="1742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115學年度博士班口試，6位委員，每人2000元</a:t>
            </a:r>
            <a:endParaRPr lang="en-US" sz="1742" dirty="0"/>
          </a:p>
        </p:txBody>
      </p:sp>
      <p:sp>
        <p:nvSpPr>
          <p:cNvPr id="10" name="Text 8"/>
          <p:cNvSpPr/>
          <p:nvPr/>
        </p:nvSpPr>
        <p:spPr>
          <a:xfrm>
            <a:off x="894755" y="3410545"/>
            <a:ext cx="1599009" cy="390525"/>
          </a:xfrm>
          <a:prstGeom prst="rect">
            <a:avLst/>
          </a:prstGeom>
          <a:noFill/>
          <a:ln/>
        </p:spPr>
        <p:txBody>
          <a:bodyPr wrap="square" lIns="0" tIns="0" rIns="0" bIns="75609" rtlCol="0" anchor="ctr">
            <a:normAutofit/>
          </a:bodyPr>
          <a:lstStyle/>
          <a:p>
            <a:pPr algn="l" indent="0" marL="0">
              <a:lnSpc>
                <a:spcPts val="2481"/>
              </a:lnSpc>
              <a:buNone/>
            </a:pPr>
            <a:r>
              <a:rPr lang="en-US" sz="1985" b="1" dirty="0">
                <a:solidFill>
                  <a:srgbClr val="DDD6F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超過標準</a:t>
            </a:r>
            <a:endParaRPr lang="en-US" sz="1985" dirty="0"/>
          </a:p>
        </p:txBody>
      </p:sp>
      <p:sp>
        <p:nvSpPr>
          <p:cNvPr id="11" name="Text 9"/>
          <p:cNvSpPr/>
          <p:nvPr/>
        </p:nvSpPr>
        <p:spPr>
          <a:xfrm>
            <a:off x="2686645" y="3457724"/>
            <a:ext cx="8610600" cy="296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334"/>
              </a:lnSpc>
              <a:buNone/>
            </a:pPr>
            <a:r>
              <a:rPr lang="en-US" sz="1742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115學年度博士班口試，7位委員，每人2000元</a:t>
            </a:r>
            <a:endParaRPr lang="en-US" sz="1742" dirty="0"/>
          </a:p>
        </p:txBody>
      </p:sp>
      <p:sp>
        <p:nvSpPr>
          <p:cNvPr id="12" name="Text 10"/>
          <p:cNvSpPr/>
          <p:nvPr/>
        </p:nvSpPr>
        <p:spPr>
          <a:xfrm>
            <a:off x="894755" y="4645819"/>
            <a:ext cx="1599009" cy="390525"/>
          </a:xfrm>
          <a:prstGeom prst="rect">
            <a:avLst/>
          </a:prstGeom>
          <a:noFill/>
          <a:ln/>
        </p:spPr>
        <p:txBody>
          <a:bodyPr wrap="square" lIns="0" tIns="0" rIns="0" bIns="75609" rtlCol="0" anchor="ctr">
            <a:normAutofit/>
          </a:bodyPr>
          <a:lstStyle/>
          <a:p>
            <a:pPr algn="l" indent="0" marL="0">
              <a:lnSpc>
                <a:spcPts val="2481"/>
              </a:lnSpc>
              <a:buNone/>
            </a:pPr>
            <a:r>
              <a:rPr lang="en-US" sz="1985" b="1" dirty="0">
                <a:solidFill>
                  <a:srgbClr val="DDD6F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資料不足</a:t>
            </a:r>
            <a:endParaRPr lang="en-US" sz="1985" dirty="0"/>
          </a:p>
        </p:txBody>
      </p:sp>
      <p:sp>
        <p:nvSpPr>
          <p:cNvPr id="13" name="Text 11"/>
          <p:cNvSpPr/>
          <p:nvPr/>
        </p:nvSpPr>
        <p:spPr>
          <a:xfrm>
            <a:off x="2686645" y="4692997"/>
            <a:ext cx="8610600" cy="2963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334"/>
              </a:lnSpc>
              <a:buNone/>
            </a:pPr>
            <a:r>
              <a:rPr lang="en-US" sz="1742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115學年度博士班口試，每人2000元</a:t>
            </a:r>
            <a:endParaRPr lang="en-US" sz="1742" dirty="0"/>
          </a:p>
        </p:txBody>
      </p:sp>
      <p:sp>
        <p:nvSpPr>
          <p:cNvPr id="14" name="Text 12"/>
          <p:cNvSpPr/>
          <p:nvPr/>
        </p:nvSpPr>
        <p:spPr>
          <a:xfrm>
            <a:off x="666750" y="5589984"/>
            <a:ext cx="10858500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88"/>
              </a:lnSpc>
              <a:buNone/>
            </a:pPr>
            <a:r>
              <a:rPr lang="en-US" sz="1823" dirty="0">
                <a:solidFill>
                  <a:srgbClr val="CBD5E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測試重點：正常、超標、缺資料三種情境。</a:t>
            </a:r>
            <a:endParaRPr lang="en-US" sz="1823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2026-09-29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810720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810720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810720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50515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810720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390948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下週計畫：把更多規則接進同一套流程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972145" y="2308027"/>
            <a:ext cx="10553104" cy="50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207455" indent="-207455">
              <a:lnSpc>
                <a:spcPts val="4010"/>
              </a:lnSpc>
              <a:buSzPct val="100000"/>
              <a:buChar char="•"/>
            </a:pPr>
            <a:r>
              <a:rPr lang="en-US" sz="2228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將其他已整理好的規則逐步接入目前的核心流程。</a:t>
            </a:r>
            <a:endParaRPr lang="en-US" sz="2228" dirty="0"/>
          </a:p>
        </p:txBody>
      </p:sp>
      <p:sp>
        <p:nvSpPr>
          <p:cNvPr id="11" name="Text 9"/>
          <p:cNvSpPr/>
          <p:nvPr/>
        </p:nvSpPr>
        <p:spPr>
          <a:xfrm>
            <a:off x="972145" y="2896344"/>
            <a:ext cx="10553104" cy="50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207455" indent="-207455">
              <a:lnSpc>
                <a:spcPts val="4010"/>
              </a:lnSpc>
              <a:buSzPct val="100000"/>
              <a:buChar char="•"/>
            </a:pPr>
            <a:r>
              <a:rPr lang="en-US" sz="2228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擴大測試不同問題、缺件情境與使用者補資料後的更新結果。</a:t>
            </a:r>
            <a:endParaRPr lang="en-US" sz="2228" dirty="0"/>
          </a:p>
        </p:txBody>
      </p:sp>
      <p:sp>
        <p:nvSpPr>
          <p:cNvPr id="12" name="Text 10"/>
          <p:cNvSpPr/>
          <p:nvPr/>
        </p:nvSpPr>
        <p:spPr>
          <a:xfrm>
            <a:off x="972145" y="3484662"/>
            <a:ext cx="10553104" cy="50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207455" indent="-207455">
              <a:lnSpc>
                <a:spcPts val="4010"/>
              </a:lnSpc>
              <a:buSzPct val="100000"/>
              <a:buChar char="•"/>
            </a:pPr>
            <a:r>
              <a:rPr lang="en-US" sz="2228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完成較完整的內部測試，確認哪些情境可以回答、哪些需要先擋住。</a:t>
            </a:r>
            <a:endParaRPr lang="en-US" sz="2228" dirty="0"/>
          </a:p>
        </p:txBody>
      </p:sp>
      <p:sp>
        <p:nvSpPr>
          <p:cNvPr id="13" name="Text 11"/>
          <p:cNvSpPr/>
          <p:nvPr/>
        </p:nvSpPr>
        <p:spPr>
          <a:xfrm>
            <a:off x="972145" y="4072979"/>
            <a:ext cx="10553104" cy="50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207455" indent="-207455">
              <a:lnSpc>
                <a:spcPts val="4010"/>
              </a:lnSpc>
              <a:buSzPct val="100000"/>
              <a:buChar char="•"/>
            </a:pPr>
            <a:r>
              <a:rPr lang="en-US" sz="2228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下次 meeting 預計可以直接測試更多類型的問題。</a:t>
            </a:r>
            <a:endParaRPr lang="en-US" sz="2228" dirty="0"/>
          </a:p>
        </p:txBody>
      </p:sp>
      <p:sp>
        <p:nvSpPr>
          <p:cNvPr id="14" name="Text 12"/>
          <p:cNvSpPr/>
          <p:nvPr/>
        </p:nvSpPr>
        <p:spPr>
          <a:xfrm>
            <a:off x="952500" y="4982170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接下來的重點是擴大接入範圍，而不是重新設計流程。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2026-09-29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2026-09-29｜核心流程串接與 Demo</dc:title>
  <dc:subject>Weekly research meeting</dc:subject>
  <dc:creator>Campus Agent</dc:creator>
  <cp:lastModifiedBy>Campus Agent</cp:lastModifiedBy>
  <cp:revision>1</cp:revision>
  <dcterms:created xsi:type="dcterms:W3CDTF">2026-10-12T16:41:12Z</dcterms:created>
  <dcterms:modified xsi:type="dcterms:W3CDTF">2026-10-12T16:41:12Z</dcterms:modified>
</cp:coreProperties>
</file>