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292251"/>
            <a:ext cx="8858250" cy="78864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新舊版流程與 Schema 差異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290441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2026/10/06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3816102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回答上週留下的核心問題：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781050" y="4286101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自然語言進來後，系統到底憑什麼選到正確規則？</a:t>
            </a:r>
            <a:endParaRPr lang="en-US" sz="1725" dirty="0"/>
          </a:p>
        </p:txBody>
      </p:sp>
      <p:sp>
        <p:nvSpPr>
          <p:cNvPr id="10" name="Text 8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1294358"/>
            <a:ext cx="4218384" cy="4407991"/>
          </a:xfrm>
          <a:prstGeom prst="round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86499" y="1294358"/>
            <a:ext cx="6438751" cy="1397794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2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86499" y="2799457"/>
            <a:ext cx="6438751" cy="1397794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2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86499" y="4304556"/>
            <a:ext cx="6438751" cy="1397794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22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858917"/>
            <a:ext cx="10858500" cy="487710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257056" y="1681609"/>
            <a:ext cx="623292" cy="623292"/>
          </a:xfrm>
          <a:prstGeom prst="ellipse">
            <a:avLst/>
          </a:prstGeom>
          <a:solidFill>
            <a:srgbClr val="8B7CF6">
              <a:alpha val="18000"/>
            </a:srgbClr>
          </a:solidFill>
          <a:ln w="9525">
            <a:solidFill>
              <a:srgbClr val="C4B5FD">
                <a:alpha val="36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57056" y="3186708"/>
            <a:ext cx="623292" cy="623292"/>
          </a:xfrm>
          <a:prstGeom prst="ellipse">
            <a:avLst/>
          </a:prstGeom>
          <a:solidFill>
            <a:srgbClr val="8B7CF6">
              <a:alpha val="18000"/>
            </a:srgbClr>
          </a:solidFill>
          <a:ln w="9525">
            <a:solidFill>
              <a:srgbClr val="C4B5FD">
                <a:alpha val="36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257056" y="4691807"/>
            <a:ext cx="623292" cy="623292"/>
          </a:xfrm>
          <a:prstGeom prst="ellipse">
            <a:avLst/>
          </a:prstGeom>
          <a:solidFill>
            <a:srgbClr val="8B7CF6">
              <a:alpha val="18000"/>
            </a:srgbClr>
          </a:solidFill>
          <a:ln w="9525">
            <a:solidFill>
              <a:srgbClr val="C4B5FD">
                <a:alpha val="36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750" y="549473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這次先釐清三件事</a:t>
            </a:r>
            <a:endParaRPr lang="en-US" sz="3075" dirty="0"/>
          </a:p>
        </p:txBody>
      </p:sp>
      <p:sp>
        <p:nvSpPr>
          <p:cNvPr id="13" name="Text 11"/>
          <p:cNvSpPr/>
          <p:nvPr/>
        </p:nvSpPr>
        <p:spPr>
          <a:xfrm>
            <a:off x="911275" y="2647950"/>
            <a:ext cx="3729335" cy="1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52"/>
              </a:lnSpc>
              <a:buNone/>
            </a:pPr>
            <a:r>
              <a:rPr lang="en-US" sz="1093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CORE QUESTION</a:t>
            </a:r>
            <a:endParaRPr lang="en-US" sz="1093" dirty="0"/>
          </a:p>
        </p:txBody>
      </p:sp>
      <p:sp>
        <p:nvSpPr>
          <p:cNvPr id="14" name="Text 12"/>
          <p:cNvSpPr/>
          <p:nvPr/>
        </p:nvSpPr>
        <p:spPr>
          <a:xfrm>
            <a:off x="911275" y="2983557"/>
            <a:ext cx="3729335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88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自然語言進來後，系統到底憑什麼選到正確規則？</a:t>
            </a:r>
            <a:endParaRPr lang="en-US" sz="2256" dirty="0"/>
          </a:p>
        </p:txBody>
      </p:sp>
      <p:sp>
        <p:nvSpPr>
          <p:cNvPr id="15" name="Text 13"/>
          <p:cNvSpPr/>
          <p:nvPr/>
        </p:nvSpPr>
        <p:spPr>
          <a:xfrm>
            <a:off x="911275" y="3907185"/>
            <a:ext cx="3729335" cy="4414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738"/>
              </a:lnSpc>
              <a:buNone/>
            </a:pPr>
            <a:r>
              <a:rPr lang="en-US" sz="1199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後面會先從舊版流程開始，再說明新版為什麼要拆出新的結構。</a:t>
            </a:r>
            <a:endParaRPr lang="en-US" sz="1199" dirty="0"/>
          </a:p>
        </p:txBody>
      </p:sp>
      <p:sp>
        <p:nvSpPr>
          <p:cNvPr id="16" name="Text 14"/>
          <p:cNvSpPr/>
          <p:nvPr/>
        </p:nvSpPr>
        <p:spPr>
          <a:xfrm>
            <a:off x="5257056" y="1681609"/>
            <a:ext cx="623292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52"/>
              </a:lnSpc>
              <a:buNone/>
            </a:pPr>
            <a:r>
              <a:rPr lang="en-US" sz="1445" b="1" dirty="0">
                <a:solidFill>
                  <a:srgbClr val="EEEA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1445" dirty="0"/>
          </a:p>
        </p:txBody>
      </p:sp>
      <p:sp>
        <p:nvSpPr>
          <p:cNvPr id="17" name="Text 15"/>
          <p:cNvSpPr/>
          <p:nvPr/>
        </p:nvSpPr>
        <p:spPr>
          <a:xfrm>
            <a:off x="6156722" y="1765697"/>
            <a:ext cx="5197971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規則怎麼被選中？</a:t>
            </a:r>
            <a:endParaRPr lang="en-US" sz="1445" dirty="0"/>
          </a:p>
        </p:txBody>
      </p:sp>
      <p:sp>
        <p:nvSpPr>
          <p:cNvPr id="18" name="Text 16"/>
          <p:cNvSpPr/>
          <p:nvPr/>
        </p:nvSpPr>
        <p:spPr>
          <a:xfrm>
            <a:off x="6156722" y="2039689"/>
            <a:ext cx="5197971" cy="1811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28"/>
              </a:lnSpc>
              <a:buNone/>
            </a:pPr>
            <a:r>
              <a:rPr lang="en-US" sz="1058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從使用者一句話到 exact rule，中間經過哪些步驟？</a:t>
            </a:r>
            <a:endParaRPr lang="en-US" sz="1058" dirty="0"/>
          </a:p>
        </p:txBody>
      </p:sp>
      <p:sp>
        <p:nvSpPr>
          <p:cNvPr id="19" name="Text 17"/>
          <p:cNvSpPr/>
          <p:nvPr/>
        </p:nvSpPr>
        <p:spPr>
          <a:xfrm>
            <a:off x="5257056" y="3186708"/>
            <a:ext cx="623292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52"/>
              </a:lnSpc>
              <a:buNone/>
            </a:pPr>
            <a:r>
              <a:rPr lang="en-US" sz="1445" b="1" dirty="0">
                <a:solidFill>
                  <a:srgbClr val="EEEA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1445" dirty="0"/>
          </a:p>
        </p:txBody>
      </p:sp>
      <p:sp>
        <p:nvSpPr>
          <p:cNvPr id="20" name="Text 18"/>
          <p:cNvSpPr/>
          <p:nvPr/>
        </p:nvSpPr>
        <p:spPr>
          <a:xfrm>
            <a:off x="6156722" y="3270796"/>
            <a:ext cx="5197971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到底負責哪裡？</a:t>
            </a:r>
            <a:endParaRPr lang="en-US" sz="1445" dirty="0"/>
          </a:p>
        </p:txBody>
      </p:sp>
      <p:sp>
        <p:nvSpPr>
          <p:cNvPr id="21" name="Text 19"/>
          <p:cNvSpPr/>
          <p:nvPr/>
        </p:nvSpPr>
        <p:spPr>
          <a:xfrm>
            <a:off x="6156722" y="3544788"/>
            <a:ext cx="5197971" cy="1811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28"/>
              </a:lnSpc>
              <a:buNone/>
            </a:pPr>
            <a:r>
              <a:rPr lang="en-US" sz="1058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哪些是模型理解，哪些是 static / deterministic 程式？</a:t>
            </a:r>
            <a:endParaRPr lang="en-US" sz="1058" dirty="0"/>
          </a:p>
        </p:txBody>
      </p:sp>
      <p:sp>
        <p:nvSpPr>
          <p:cNvPr id="22" name="Text 20"/>
          <p:cNvSpPr/>
          <p:nvPr/>
        </p:nvSpPr>
        <p:spPr>
          <a:xfrm>
            <a:off x="5257056" y="4691807"/>
            <a:ext cx="623292" cy="6232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52"/>
              </a:lnSpc>
              <a:buNone/>
            </a:pPr>
            <a:r>
              <a:rPr lang="en-US" sz="1445" b="1" dirty="0">
                <a:solidFill>
                  <a:srgbClr val="EEEA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1445" dirty="0"/>
          </a:p>
        </p:txBody>
      </p:sp>
      <p:sp>
        <p:nvSpPr>
          <p:cNvPr id="23" name="Text 21"/>
          <p:cNvSpPr/>
          <p:nvPr/>
        </p:nvSpPr>
        <p:spPr>
          <a:xfrm>
            <a:off x="6156722" y="4775895"/>
            <a:ext cx="5197971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相似問題怎麼不配錯？</a:t>
            </a:r>
            <a:endParaRPr lang="en-US" sz="1445" dirty="0"/>
          </a:p>
        </p:txBody>
      </p:sp>
      <p:sp>
        <p:nvSpPr>
          <p:cNvPr id="24" name="Text 22"/>
          <p:cNvSpPr/>
          <p:nvPr/>
        </p:nvSpPr>
        <p:spPr>
          <a:xfrm>
            <a:off x="6156722" y="5049887"/>
            <a:ext cx="5197971" cy="1811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28"/>
              </a:lnSpc>
              <a:buNone/>
            </a:pPr>
            <a:r>
              <a:rPr lang="en-US" sz="1058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文字接近但法律語意不同時，不能只靠「最像」。</a:t>
            </a:r>
            <a:endParaRPr lang="en-US" sz="1058" dirty="0"/>
          </a:p>
        </p:txBody>
      </p:sp>
      <p:sp>
        <p:nvSpPr>
          <p:cNvPr id="25" name="Text 23"/>
          <p:cNvSpPr/>
          <p:nvPr/>
        </p:nvSpPr>
        <p:spPr>
          <a:xfrm>
            <a:off x="666750" y="5858917"/>
            <a:ext cx="10858500" cy="487710"/>
          </a:xfrm>
          <a:prstGeom prst="rect">
            <a:avLst/>
          </a:prstGeom>
          <a:noFill/>
          <a:ln/>
        </p:spPr>
        <p:txBody>
          <a:bodyPr wrap="square" lIns="123111" tIns="167878" rIns="167878" bIns="123111" rtlCol="0" anchor="ctr">
            <a:normAutofit/>
          </a:bodyPr>
          <a:lstStyle/>
          <a:p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這頁先當導覽；後面會先從</a:t>
            </a:r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舊版流程</a:t>
            </a:r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開始，再說明新版為什麼要拆出新的結構。</a:t>
            </a:r>
            <a:endParaRPr lang="en-US" sz="1234" dirty="0"/>
          </a:p>
        </p:txBody>
      </p:sp>
      <p:sp>
        <p:nvSpPr>
          <p:cNvPr id="26" name="Text 2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762179"/>
            <a:ext cx="10858500" cy="487710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21893" y="1960811"/>
            <a:ext cx="1653629" cy="1663005"/>
          </a:xfrm>
          <a:prstGeom prst="roundRect">
            <a:avLst/>
          </a:prstGeom>
          <a:solidFill>
            <a:srgbClr val="8B7CF6">
              <a:alpha val="12000"/>
            </a:srgbClr>
          </a:solidFill>
          <a:ln w="19050">
            <a:solidFill>
              <a:srgbClr val="A79BFF">
                <a:alpha val="7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21893" y="3942606"/>
            <a:ext cx="1653629" cy="1663005"/>
          </a:xfrm>
          <a:prstGeom prst="roundRect">
            <a:avLst/>
          </a:prstGeom>
          <a:solidFill>
            <a:srgbClr val="8B7CF6">
              <a:alpha val="12000"/>
            </a:srgbClr>
          </a:solidFill>
          <a:ln w="19050">
            <a:solidFill>
              <a:srgbClr val="A79BFF">
                <a:alpha val="7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6160" y="3104406"/>
            <a:ext cx="2396728" cy="112365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99669" y="1960811"/>
            <a:ext cx="1531144" cy="1663005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99669" y="3942606"/>
            <a:ext cx="1531144" cy="1663005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6750" y="1960811"/>
            <a:ext cx="1530995" cy="1663005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6750" y="3942606"/>
            <a:ext cx="1530995" cy="1663005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53438" y="3104406"/>
            <a:ext cx="1871811" cy="112365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29511" y="2657773"/>
            <a:ext cx="19050" cy="20170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48561" y="2657773"/>
            <a:ext cx="0" cy="2017068"/>
          </a:xfrm>
          <a:prstGeom prst="line">
            <a:avLst/>
          </a:prstGeom>
          <a:noFill/>
          <a:ln w="19050">
            <a:solidFill>
              <a:srgbClr val="C4B5FD">
                <a:alpha val="48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6750" y="646063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新舊版共享同一個判定流程</a:t>
            </a:r>
            <a:endParaRPr lang="en-US" sz="3075" dirty="0"/>
          </a:p>
        </p:txBody>
      </p:sp>
      <p:sp>
        <p:nvSpPr>
          <p:cNvPr id="16" name="Text 14"/>
          <p:cNvSpPr/>
          <p:nvPr/>
        </p:nvSpPr>
        <p:spPr>
          <a:xfrm>
            <a:off x="666750" y="1390948"/>
            <a:ext cx="10858500" cy="228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269" dirty="0">
                <a:solidFill>
                  <a:srgbClr val="AEB9C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法規與使用者輸入會分別整理成結構化資料，最後匯入同一套規則判定程式。</a:t>
            </a:r>
            <a:endParaRPr lang="en-US" sz="1269" dirty="0"/>
          </a:p>
        </p:txBody>
      </p:sp>
      <p:sp>
        <p:nvSpPr>
          <p:cNvPr id="17" name="Text 15"/>
          <p:cNvSpPr/>
          <p:nvPr/>
        </p:nvSpPr>
        <p:spPr>
          <a:xfrm>
            <a:off x="666750" y="1727002"/>
            <a:ext cx="5364063" cy="177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987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法規端｜預先建立</a:t>
            </a:r>
            <a:endParaRPr lang="en-US" sz="987" dirty="0"/>
          </a:p>
        </p:txBody>
      </p:sp>
      <p:sp>
        <p:nvSpPr>
          <p:cNvPr id="18" name="Text 16"/>
          <p:cNvSpPr/>
          <p:nvPr/>
        </p:nvSpPr>
        <p:spPr>
          <a:xfrm>
            <a:off x="764530" y="2563416"/>
            <a:ext cx="1335435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法規原文</a:t>
            </a:r>
            <a:endParaRPr lang="en-US" sz="1445" dirty="0"/>
          </a:p>
        </p:txBody>
      </p:sp>
      <p:sp>
        <p:nvSpPr>
          <p:cNvPr id="19" name="Text 17"/>
          <p:cNvSpPr/>
          <p:nvPr/>
        </p:nvSpPr>
        <p:spPr>
          <a:xfrm>
            <a:off x="764530" y="2855416"/>
            <a:ext cx="1335435" cy="1657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來源、版本、條次</a:t>
            </a:r>
            <a:endParaRPr lang="en-US" sz="1005" dirty="0"/>
          </a:p>
        </p:txBody>
      </p:sp>
      <p:sp>
        <p:nvSpPr>
          <p:cNvPr id="20" name="Text 18"/>
          <p:cNvSpPr/>
          <p:nvPr/>
        </p:nvSpPr>
        <p:spPr>
          <a:xfrm>
            <a:off x="2242393" y="1960811"/>
            <a:ext cx="234851" cy="166300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28"/>
              </a:lnSpc>
              <a:buNone/>
            </a:pPr>
            <a:r>
              <a:rPr lang="en-US" sz="185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51" dirty="0"/>
          </a:p>
        </p:txBody>
      </p:sp>
      <p:sp>
        <p:nvSpPr>
          <p:cNvPr id="21" name="Text 19"/>
          <p:cNvSpPr/>
          <p:nvPr/>
        </p:nvSpPr>
        <p:spPr>
          <a:xfrm>
            <a:off x="2679650" y="2480518"/>
            <a:ext cx="1338114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逐欄詢問</a:t>
            </a:r>
            <a:endParaRPr lang="en-US" sz="1445" dirty="0"/>
          </a:p>
        </p:txBody>
      </p:sp>
      <p:sp>
        <p:nvSpPr>
          <p:cNvPr id="22" name="Text 20"/>
          <p:cNvSpPr/>
          <p:nvPr/>
        </p:nvSpPr>
        <p:spPr>
          <a:xfrm>
            <a:off x="2679650" y="2772519"/>
            <a:ext cx="1338114" cy="3315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固定問題 + 原文 evidence</a:t>
            </a:r>
            <a:endParaRPr lang="en-US" sz="1005" dirty="0"/>
          </a:p>
        </p:txBody>
      </p:sp>
      <p:sp>
        <p:nvSpPr>
          <p:cNvPr id="23" name="Text 21"/>
          <p:cNvSpPr/>
          <p:nvPr/>
        </p:nvSpPr>
        <p:spPr>
          <a:xfrm>
            <a:off x="4220170" y="1960811"/>
            <a:ext cx="234851" cy="166300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28"/>
              </a:lnSpc>
              <a:buNone/>
            </a:pPr>
            <a:r>
              <a:rPr lang="en-US" sz="185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51" dirty="0"/>
          </a:p>
        </p:txBody>
      </p:sp>
      <p:sp>
        <p:nvSpPr>
          <p:cNvPr id="24" name="Text 22"/>
          <p:cNvSpPr/>
          <p:nvPr/>
        </p:nvSpPr>
        <p:spPr>
          <a:xfrm>
            <a:off x="4597449" y="2480518"/>
            <a:ext cx="1335584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 Schema</a:t>
            </a:r>
            <a:endParaRPr lang="en-US" sz="1445" dirty="0"/>
          </a:p>
        </p:txBody>
      </p:sp>
      <p:sp>
        <p:nvSpPr>
          <p:cNvPr id="25" name="Text 23"/>
          <p:cNvSpPr/>
          <p:nvPr/>
        </p:nvSpPr>
        <p:spPr>
          <a:xfrm>
            <a:off x="4597449" y="2772519"/>
            <a:ext cx="1335584" cy="3315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subject / condition / effect / citation</a:t>
            </a:r>
            <a:endParaRPr lang="en-US" sz="1005" dirty="0"/>
          </a:p>
        </p:txBody>
      </p:sp>
      <p:sp>
        <p:nvSpPr>
          <p:cNvPr id="26" name="Text 24"/>
          <p:cNvSpPr/>
          <p:nvPr/>
        </p:nvSpPr>
        <p:spPr>
          <a:xfrm>
            <a:off x="666750" y="3708797"/>
            <a:ext cx="5364063" cy="177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987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使用者端｜每次詢問</a:t>
            </a:r>
            <a:endParaRPr lang="en-US" sz="987" dirty="0"/>
          </a:p>
        </p:txBody>
      </p:sp>
      <p:sp>
        <p:nvSpPr>
          <p:cNvPr id="27" name="Text 25"/>
          <p:cNvSpPr/>
          <p:nvPr/>
        </p:nvSpPr>
        <p:spPr>
          <a:xfrm>
            <a:off x="764530" y="4545211"/>
            <a:ext cx="1335435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User input</a:t>
            </a:r>
            <a:endParaRPr lang="en-US" sz="1445" dirty="0"/>
          </a:p>
        </p:txBody>
      </p:sp>
      <p:sp>
        <p:nvSpPr>
          <p:cNvPr id="28" name="Text 26"/>
          <p:cNvSpPr/>
          <p:nvPr/>
        </p:nvSpPr>
        <p:spPr>
          <a:xfrm>
            <a:off x="764530" y="4837212"/>
            <a:ext cx="1335435" cy="1657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自然語言描述與問題</a:t>
            </a:r>
            <a:endParaRPr lang="en-US" sz="1005" dirty="0"/>
          </a:p>
        </p:txBody>
      </p:sp>
      <p:sp>
        <p:nvSpPr>
          <p:cNvPr id="29" name="Text 27"/>
          <p:cNvSpPr/>
          <p:nvPr/>
        </p:nvSpPr>
        <p:spPr>
          <a:xfrm>
            <a:off x="2242393" y="3942606"/>
            <a:ext cx="234851" cy="166300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28"/>
              </a:lnSpc>
              <a:buNone/>
            </a:pPr>
            <a:r>
              <a:rPr lang="en-US" sz="185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51" dirty="0"/>
          </a:p>
        </p:txBody>
      </p:sp>
      <p:sp>
        <p:nvSpPr>
          <p:cNvPr id="30" name="Text 28"/>
          <p:cNvSpPr/>
          <p:nvPr/>
        </p:nvSpPr>
        <p:spPr>
          <a:xfrm>
            <a:off x="2679650" y="4462314"/>
            <a:ext cx="1338114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理解／抽取</a:t>
            </a:r>
            <a:endParaRPr lang="en-US" sz="1445" dirty="0"/>
          </a:p>
        </p:txBody>
      </p:sp>
      <p:sp>
        <p:nvSpPr>
          <p:cNvPr id="31" name="Text 29"/>
          <p:cNvSpPr/>
          <p:nvPr/>
        </p:nvSpPr>
        <p:spPr>
          <a:xfrm>
            <a:off x="2679650" y="4754314"/>
            <a:ext cx="1338114" cy="3315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依 Fact Schema 填入案件資訊</a:t>
            </a:r>
            <a:endParaRPr lang="en-US" sz="1005" dirty="0"/>
          </a:p>
        </p:txBody>
      </p:sp>
      <p:sp>
        <p:nvSpPr>
          <p:cNvPr id="32" name="Text 30"/>
          <p:cNvSpPr/>
          <p:nvPr/>
        </p:nvSpPr>
        <p:spPr>
          <a:xfrm>
            <a:off x="4220170" y="3942606"/>
            <a:ext cx="234851" cy="166300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28"/>
              </a:lnSpc>
              <a:buNone/>
            </a:pPr>
            <a:r>
              <a:rPr lang="en-US" sz="185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51" dirty="0"/>
          </a:p>
        </p:txBody>
      </p:sp>
      <p:sp>
        <p:nvSpPr>
          <p:cNvPr id="33" name="Text 31"/>
          <p:cNvSpPr/>
          <p:nvPr/>
        </p:nvSpPr>
        <p:spPr>
          <a:xfrm>
            <a:off x="4597449" y="4462314"/>
            <a:ext cx="1335584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案件 Facts</a:t>
            </a:r>
            <a:endParaRPr lang="en-US" sz="1445" dirty="0"/>
          </a:p>
        </p:txBody>
      </p:sp>
      <p:sp>
        <p:nvSpPr>
          <p:cNvPr id="34" name="Text 32"/>
          <p:cNvSpPr/>
          <p:nvPr/>
        </p:nvSpPr>
        <p:spPr>
          <a:xfrm>
            <a:off x="4597449" y="4754314"/>
            <a:ext cx="1335584" cy="3315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degree / amount / time / role …</a:t>
            </a:r>
            <a:endParaRPr lang="en-US" sz="1005" dirty="0"/>
          </a:p>
        </p:txBody>
      </p:sp>
      <p:sp>
        <p:nvSpPr>
          <p:cNvPr id="35" name="Text 33"/>
          <p:cNvSpPr/>
          <p:nvPr/>
        </p:nvSpPr>
        <p:spPr>
          <a:xfrm>
            <a:off x="6763940" y="3188643"/>
            <a:ext cx="2201168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規則判定程式</a:t>
            </a:r>
            <a:endParaRPr lang="en-US" sz="1445" dirty="0"/>
          </a:p>
        </p:txBody>
      </p:sp>
      <p:sp>
        <p:nvSpPr>
          <p:cNvPr id="36" name="Text 34"/>
          <p:cNvSpPr/>
          <p:nvPr/>
        </p:nvSpPr>
        <p:spPr>
          <a:xfrm>
            <a:off x="6763940" y="3480643"/>
            <a:ext cx="2201168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 Schema + 案件 Facts</a:t>
            </a:r>
            <a:endParaRPr lang="en-US" sz="1005" dirty="0"/>
          </a:p>
          <a:p>
            <a:pPr algn="l" indent="0" marL="0">
              <a:lnSpc>
                <a:spcPts val="1306"/>
              </a:lnSpc>
              <a:buNone/>
            </a:pPr>
            <a:endParaRPr lang="en-US" sz="1005" dirty="0"/>
          </a:p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逐條執行 condition：AND / OR、欄位比較、版本與 scope</a:t>
            </a:r>
            <a:endParaRPr lang="en-US" sz="1005" dirty="0"/>
          </a:p>
        </p:txBody>
      </p:sp>
      <p:sp>
        <p:nvSpPr>
          <p:cNvPr id="37" name="Text 35"/>
          <p:cNvSpPr/>
          <p:nvPr/>
        </p:nvSpPr>
        <p:spPr>
          <a:xfrm>
            <a:off x="9112002" y="3499396"/>
            <a:ext cx="492323" cy="3336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28"/>
              </a:lnSpc>
              <a:buNone/>
            </a:pPr>
            <a:r>
              <a:rPr lang="en-US" sz="185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51" dirty="0"/>
          </a:p>
        </p:txBody>
      </p:sp>
      <p:sp>
        <p:nvSpPr>
          <p:cNvPr id="38" name="Text 36"/>
          <p:cNvSpPr/>
          <p:nvPr/>
        </p:nvSpPr>
        <p:spPr>
          <a:xfrm>
            <a:off x="9751219" y="3271540"/>
            <a:ext cx="1676251" cy="2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7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判定結果</a:t>
            </a:r>
            <a:endParaRPr lang="en-US" sz="1445" dirty="0"/>
          </a:p>
        </p:txBody>
      </p:sp>
      <p:sp>
        <p:nvSpPr>
          <p:cNvPr id="39" name="Text 37"/>
          <p:cNvSpPr/>
          <p:nvPr/>
        </p:nvSpPr>
        <p:spPr>
          <a:xfrm>
            <a:off x="9751219" y="3563541"/>
            <a:ext cx="1676251" cy="497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條件成立</a:t>
            </a:r>
            <a:endParaRPr lang="en-US" sz="1005" dirty="0"/>
          </a:p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條件不成立</a:t>
            </a:r>
            <a:endParaRPr lang="en-US" sz="1005" dirty="0"/>
          </a:p>
          <a:p>
            <a:pPr algn="l" indent="0" marL="0">
              <a:lnSpc>
                <a:spcPts val="1306"/>
              </a:lnSpc>
              <a:buNone/>
            </a:pPr>
            <a:r>
              <a:rPr lang="en-US" sz="1005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資訊不足</a:t>
            </a:r>
            <a:endParaRPr lang="en-US" sz="1005" dirty="0"/>
          </a:p>
        </p:txBody>
      </p:sp>
      <p:sp>
        <p:nvSpPr>
          <p:cNvPr id="40" name="Text 38"/>
          <p:cNvSpPr/>
          <p:nvPr/>
        </p:nvSpPr>
        <p:spPr>
          <a:xfrm>
            <a:off x="666750" y="5762179"/>
            <a:ext cx="10858500" cy="487710"/>
          </a:xfrm>
          <a:prstGeom prst="rect">
            <a:avLst/>
          </a:prstGeom>
          <a:noFill/>
          <a:ln/>
        </p:spPr>
        <p:txBody>
          <a:bodyPr wrap="square" lIns="123111" tIns="167878" rIns="167878" bIns="123111" rtlCol="0" anchor="ctr">
            <a:normAutofit/>
          </a:bodyPr>
          <a:lstStyle/>
          <a:p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新舊版共同的底層：</a:t>
            </a:r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負責把兩側資料整理成結構化輸入，最後的規則條件由程式執行。</a:t>
            </a:r>
            <a:endParaRPr lang="en-US" sz="1234" dirty="0"/>
          </a:p>
        </p:txBody>
      </p:sp>
      <p:sp>
        <p:nvSpPr>
          <p:cNvPr id="41" name="Text 39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156871" y="1834009"/>
            <a:ext cx="5368379" cy="3704183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1834009"/>
            <a:ext cx="5368230" cy="3704183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1142" y="2340918"/>
            <a:ext cx="5099447" cy="3078063"/>
          </a:xfrm>
          <a:prstGeom prst="roundRect">
            <a:avLst/>
          </a:prstGeom>
          <a:solidFill>
            <a:srgbClr val="FFFFFF">
              <a:alpha val="2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91262" y="2340918"/>
            <a:ext cx="5099596" cy="1298377"/>
          </a:xfrm>
          <a:prstGeom prst="roundRect">
            <a:avLst/>
          </a:prstGeom>
          <a:solidFill>
            <a:srgbClr val="FFFFFF">
              <a:alpha val="2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694759"/>
            <a:ext cx="10858500" cy="501848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9538" y="5873948"/>
            <a:ext cx="2315468" cy="173534"/>
          </a:xfrm>
          <a:prstGeom prst="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897808" y="5873948"/>
            <a:ext cx="1756618" cy="173534"/>
          </a:xfrm>
          <a:prstGeom prst="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155507" y="3789462"/>
            <a:ext cx="268039" cy="119062"/>
          </a:xfrm>
          <a:prstGeom prst="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750" y="699343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Rule Schema 與 Facts 怎麼接起來？</a:t>
            </a:r>
            <a:endParaRPr lang="en-US" sz="3075" dirty="0"/>
          </a:p>
        </p:txBody>
      </p:sp>
      <p:sp>
        <p:nvSpPr>
          <p:cNvPr id="13" name="Text 11"/>
          <p:cNvSpPr/>
          <p:nvPr/>
        </p:nvSpPr>
        <p:spPr>
          <a:xfrm>
            <a:off x="666750" y="1444228"/>
            <a:ext cx="10858500" cy="228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269" dirty="0">
                <a:solidFill>
                  <a:srgbClr val="AEB9C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規則端定義「要檢查什麼」；案件端提供「這次的值」。兩邊使用同一套欄位名稱。</a:t>
            </a:r>
            <a:endParaRPr lang="en-US" sz="1269" dirty="0"/>
          </a:p>
        </p:txBody>
      </p:sp>
      <p:sp>
        <p:nvSpPr>
          <p:cNvPr id="14" name="Text 12"/>
          <p:cNvSpPr/>
          <p:nvPr/>
        </p:nvSpPr>
        <p:spPr>
          <a:xfrm>
            <a:off x="801142" y="1953220"/>
            <a:ext cx="5099447" cy="298252"/>
          </a:xfrm>
          <a:prstGeom prst="rect">
            <a:avLst/>
          </a:prstGeom>
          <a:noFill/>
          <a:ln/>
        </p:spPr>
        <p:txBody>
          <a:bodyPr wrap="square" lIns="0" tIns="0" rIns="0" bIns="57750" rtlCol="0" anchor="ctr">
            <a:normAutofit/>
          </a:bodyPr>
          <a:lstStyle/>
          <a:p>
            <a:pPr algn="l" indent="0" marL="0">
              <a:lnSpc>
                <a:spcPts val="1895"/>
              </a:lnSpc>
              <a:buNone/>
            </a:pPr>
            <a:r>
              <a:rPr lang="en-US" sz="1516" b="1" dirty="0">
                <a:solidFill>
                  <a:srgbClr val="A79B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Rule Schema｜規則端</a:t>
            </a:r>
            <a:endParaRPr lang="en-US" sz="1516" dirty="0"/>
          </a:p>
        </p:txBody>
      </p:sp>
      <p:sp>
        <p:nvSpPr>
          <p:cNvPr id="15" name="Text 13"/>
          <p:cNvSpPr/>
          <p:nvPr/>
        </p:nvSpPr>
        <p:spPr>
          <a:xfrm>
            <a:off x="801142" y="2340918"/>
            <a:ext cx="5099447" cy="3078063"/>
          </a:xfrm>
          <a:prstGeom prst="rect">
            <a:avLst/>
          </a:prstGeom>
          <a:noFill/>
          <a:ln/>
        </p:spPr>
        <p:txBody>
          <a:bodyPr wrap="square" lIns="152400" tIns="152400" rIns="152400" bIns="152400" rtlCol="0" anchor="ctr">
            <a:normAutofit/>
          </a:bodyPr>
          <a:lstStyle/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{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"subject": {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"role": ["博士班研究生"]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},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"condition": {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"AND": [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{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  "field": "object.degree_level",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  "operator": "eq",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  "value": "博士班"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},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{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  "field": "object.per_person_fee",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  "operator": "lte",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  "value": 2000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}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]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}</a:t>
            </a:r>
            <a:endParaRPr lang="en-US" sz="804" dirty="0"/>
          </a:p>
          <a:p>
            <a:pPr algn="l" indent="0" marL="0">
              <a:lnSpc>
                <a:spcPts val="1142"/>
              </a:lnSpc>
              <a:buNone/>
            </a:pPr>
            <a:r>
              <a:rPr lang="en-US" sz="804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}</a:t>
            </a:r>
            <a:endParaRPr lang="en-US" sz="804" dirty="0"/>
          </a:p>
        </p:txBody>
      </p:sp>
      <p:sp>
        <p:nvSpPr>
          <p:cNvPr id="16" name="Text 14"/>
          <p:cNvSpPr/>
          <p:nvPr/>
        </p:nvSpPr>
        <p:spPr>
          <a:xfrm>
            <a:off x="6291262" y="1953220"/>
            <a:ext cx="5099596" cy="298252"/>
          </a:xfrm>
          <a:prstGeom prst="rect">
            <a:avLst/>
          </a:prstGeom>
          <a:noFill/>
          <a:ln/>
        </p:spPr>
        <p:txBody>
          <a:bodyPr wrap="square" lIns="0" tIns="0" rIns="0" bIns="57750" rtlCol="0" anchor="ctr">
            <a:normAutofit/>
          </a:bodyPr>
          <a:lstStyle/>
          <a:p>
            <a:pPr algn="l" indent="0" marL="0">
              <a:lnSpc>
                <a:spcPts val="1895"/>
              </a:lnSpc>
              <a:buNone/>
            </a:pPr>
            <a:r>
              <a:rPr lang="en-US" sz="1516" b="1" dirty="0">
                <a:solidFill>
                  <a:srgbClr val="A79B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Facts｜案件端</a:t>
            </a:r>
            <a:endParaRPr lang="en-US" sz="1516" dirty="0"/>
          </a:p>
        </p:txBody>
      </p:sp>
      <p:sp>
        <p:nvSpPr>
          <p:cNvPr id="17" name="Text 15"/>
          <p:cNvSpPr/>
          <p:nvPr/>
        </p:nvSpPr>
        <p:spPr>
          <a:xfrm>
            <a:off x="6291262" y="2340918"/>
            <a:ext cx="5099596" cy="1298377"/>
          </a:xfrm>
          <a:prstGeom prst="rect">
            <a:avLst/>
          </a:prstGeom>
          <a:noFill/>
          <a:ln/>
        </p:spPr>
        <p:txBody>
          <a:bodyPr wrap="square" lIns="118872" tIns="124968" rIns="124968" bIns="118872" rtlCol="0" anchor="ctr">
            <a:normAutofit/>
          </a:bodyPr>
          <a:lstStyle/>
          <a:p>
            <a:pPr algn="l" indent="0" marL="0">
              <a:lnSpc>
                <a:spcPts val="1642"/>
              </a:lnSpc>
              <a:buNone/>
            </a:pPr>
            <a:r>
              <a:rPr lang="en-US" sz="912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{</a:t>
            </a:r>
            <a:endParaRPr lang="en-US" sz="912" dirty="0"/>
          </a:p>
          <a:p>
            <a:pPr algn="l" indent="0" marL="0">
              <a:lnSpc>
                <a:spcPts val="1642"/>
              </a:lnSpc>
              <a:buNone/>
            </a:pPr>
            <a:r>
              <a:rPr lang="en-US" sz="912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"object.degree_level": "博士班",</a:t>
            </a:r>
            <a:endParaRPr lang="en-US" sz="912" dirty="0"/>
          </a:p>
          <a:p>
            <a:pPr algn="l" indent="0" marL="0">
              <a:lnSpc>
                <a:spcPts val="1642"/>
              </a:lnSpc>
              <a:buNone/>
            </a:pPr>
            <a:r>
              <a:rPr lang="en-US" sz="912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"object.oral_exam_committee_count": 6,</a:t>
            </a:r>
            <a:endParaRPr lang="en-US" sz="912" dirty="0"/>
          </a:p>
          <a:p>
            <a:pPr algn="l" indent="0" marL="0">
              <a:lnSpc>
                <a:spcPts val="1642"/>
              </a:lnSpc>
              <a:buNone/>
            </a:pPr>
            <a:r>
              <a:rPr lang="en-US" sz="912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"object.per_person_fee": 2000</a:t>
            </a:r>
            <a:endParaRPr lang="en-US" sz="912" dirty="0"/>
          </a:p>
          <a:p>
            <a:pPr algn="l" indent="0" marL="0">
              <a:lnSpc>
                <a:spcPts val="1642"/>
              </a:lnSpc>
              <a:buNone/>
            </a:pPr>
            <a:r>
              <a:rPr lang="en-US" sz="912" dirty="0">
                <a:solidFill>
                  <a:srgbClr val="C8C2F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}</a:t>
            </a:r>
            <a:endParaRPr lang="en-US" sz="912" dirty="0"/>
          </a:p>
        </p:txBody>
      </p:sp>
      <p:sp>
        <p:nvSpPr>
          <p:cNvPr id="18" name="Text 16"/>
          <p:cNvSpPr/>
          <p:nvPr/>
        </p:nvSpPr>
        <p:spPr>
          <a:xfrm>
            <a:off x="6291262" y="3748980"/>
            <a:ext cx="5099596" cy="1677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01"/>
              </a:lnSpc>
              <a:buNone/>
            </a:pPr>
            <a:r>
              <a:rPr lang="en-US" sz="828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未提供的欄位維持 </a:t>
            </a:r>
            <a:pPr algn="l" indent="0" marL="0">
              <a:lnSpc>
                <a:spcPts val="1201"/>
              </a:lnSpc>
              <a:buNone/>
            </a:pPr>
            <a:r>
              <a:rPr lang="en-US" sz="828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null</a:t>
            </a:r>
            <a:pPr algn="l" indent="0" marL="0">
              <a:lnSpc>
                <a:spcPts val="1201"/>
              </a:lnSpc>
              <a:buNone/>
            </a:pPr>
            <a:r>
              <a:rPr lang="en-US" sz="828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／UNKNOWN。</a:t>
            </a:r>
            <a:endParaRPr lang="en-US" sz="828" dirty="0"/>
          </a:p>
        </p:txBody>
      </p:sp>
      <p:sp>
        <p:nvSpPr>
          <p:cNvPr id="19" name="Text 17"/>
          <p:cNvSpPr/>
          <p:nvPr/>
        </p:nvSpPr>
        <p:spPr>
          <a:xfrm>
            <a:off x="666750" y="5694759"/>
            <a:ext cx="10858500" cy="501848"/>
          </a:xfrm>
          <a:prstGeom prst="rect">
            <a:avLst/>
          </a:prstGeom>
          <a:noFill/>
          <a:ln/>
        </p:spPr>
        <p:txBody>
          <a:bodyPr wrap="square" lIns="123111" tIns="167878" rIns="167878" bIns="123111" rtlCol="0" anchor="ctr">
            <a:normAutofit/>
          </a:bodyPr>
          <a:lstStyle/>
          <a:p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關鍵是同一個 field。</a:t>
            </a:r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Rule 裡的 </a:t>
            </a:r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object.per_person_fee</a:t>
            </a:r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，會直接讀取 Facts 裡 </a:t>
            </a:r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object.per_person_fee = 2000</a:t>
            </a:r>
            <a:pPr algn="ctr" indent="0" marL="0">
              <a:lnSpc>
                <a:spcPts val="1752"/>
              </a:lnSpc>
              <a:buNone/>
            </a:pPr>
            <a:r>
              <a:rPr lang="en-US" sz="1234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再執行比較。</a:t>
            </a:r>
            <a:endParaRPr lang="en-US" sz="1234" dirty="0"/>
          </a:p>
        </p:txBody>
      </p:sp>
      <p:sp>
        <p:nvSpPr>
          <p:cNvPr id="20" name="Text 18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237137"/>
            <a:ext cx="5326410" cy="1349127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98840" y="4237137"/>
            <a:ext cx="5326410" cy="1349127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6D38B">
                <a:alpha val="4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46439" y="2146995"/>
            <a:ext cx="2356247" cy="1905000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649587" y="2146995"/>
            <a:ext cx="1783110" cy="1905000"/>
          </a:xfrm>
          <a:prstGeom prst="roundRect">
            <a:avLst/>
          </a:prstGeom>
          <a:solidFill>
            <a:srgbClr val="8B7CF6">
              <a:alpha val="12000"/>
            </a:srgbClr>
          </a:solidFill>
          <a:ln w="19050">
            <a:solidFill>
              <a:srgbClr val="A79BFF">
                <a:alpha val="72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41991" y="2146995"/>
            <a:ext cx="1783110" cy="1905000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616428" y="2146995"/>
            <a:ext cx="1711821" cy="1905000"/>
          </a:xfrm>
          <a:prstGeom prst="roundRect">
            <a:avLst/>
          </a:prstGeom>
          <a:solidFill>
            <a:srgbClr val="8B7CF6">
              <a:alpha val="12000"/>
            </a:srgbClr>
          </a:solidFill>
          <a:ln w="19050">
            <a:solidFill>
              <a:srgbClr val="A79BFF">
                <a:alpha val="7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6750" y="2146995"/>
            <a:ext cx="1569095" cy="1905000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15359" y="3209776"/>
            <a:ext cx="2018407" cy="162520"/>
          </a:xfrm>
          <a:prstGeom prst="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4755" y="4950916"/>
            <a:ext cx="542925" cy="195560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15529" y="4950916"/>
            <a:ext cx="542925" cy="195560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6750" y="130983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舊版流程：兩次 LLM semantic decision</a:t>
            </a:r>
            <a:endParaRPr lang="en-US" sz="3375" dirty="0"/>
          </a:p>
        </p:txBody>
      </p:sp>
      <p:sp>
        <p:nvSpPr>
          <p:cNvPr id="15" name="Text 13"/>
          <p:cNvSpPr/>
          <p:nvPr/>
        </p:nvSpPr>
        <p:spPr>
          <a:xfrm>
            <a:off x="835670" y="2836515"/>
            <a:ext cx="1231255" cy="2635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76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使用者原文</a:t>
            </a:r>
            <a:endParaRPr lang="en-US" sz="1661" dirty="0"/>
          </a:p>
        </p:txBody>
      </p:sp>
      <p:sp>
        <p:nvSpPr>
          <p:cNvPr id="16" name="Text 14"/>
          <p:cNvSpPr/>
          <p:nvPr/>
        </p:nvSpPr>
        <p:spPr>
          <a:xfrm>
            <a:off x="835670" y="3171974"/>
            <a:ext cx="123125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1"/>
              </a:lnSpc>
              <a:buNone/>
            </a:pPr>
            <a:r>
              <a:rPr lang="en-US" sz="1154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自然語言問題</a:t>
            </a:r>
            <a:endParaRPr lang="en-US" sz="1154" dirty="0"/>
          </a:p>
        </p:txBody>
      </p:sp>
      <p:sp>
        <p:nvSpPr>
          <p:cNvPr id="17" name="Text 15"/>
          <p:cNvSpPr/>
          <p:nvPr/>
        </p:nvSpPr>
        <p:spPr>
          <a:xfrm>
            <a:off x="2307729" y="2146995"/>
            <a:ext cx="269974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19"/>
              </a:lnSpc>
              <a:buNone/>
            </a:pPr>
            <a:r>
              <a:rPr lang="en-US" sz="2126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126" dirty="0"/>
          </a:p>
        </p:txBody>
      </p:sp>
      <p:sp>
        <p:nvSpPr>
          <p:cNvPr id="18" name="Text 16"/>
          <p:cNvSpPr/>
          <p:nvPr/>
        </p:nvSpPr>
        <p:spPr>
          <a:xfrm>
            <a:off x="2828032" y="2741265"/>
            <a:ext cx="1426220" cy="2635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76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選 topic</a:t>
            </a:r>
            <a:endParaRPr lang="en-US" sz="1661" dirty="0"/>
          </a:p>
        </p:txBody>
      </p:sp>
      <p:sp>
        <p:nvSpPr>
          <p:cNvPr id="19" name="Text 17"/>
          <p:cNvSpPr/>
          <p:nvPr/>
        </p:nvSpPr>
        <p:spPr>
          <a:xfrm>
            <a:off x="2828032" y="3076724"/>
            <a:ext cx="14262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1"/>
              </a:lnSpc>
              <a:buNone/>
            </a:pPr>
            <a:r>
              <a:rPr lang="en-US" sz="1154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 closed topic list 選最符合的主題</a:t>
            </a:r>
            <a:endParaRPr lang="en-US" sz="1154" dirty="0"/>
          </a:p>
        </p:txBody>
      </p:sp>
      <p:sp>
        <p:nvSpPr>
          <p:cNvPr id="20" name="Text 18"/>
          <p:cNvSpPr/>
          <p:nvPr/>
        </p:nvSpPr>
        <p:spPr>
          <a:xfrm>
            <a:off x="4504581" y="2146995"/>
            <a:ext cx="269974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19"/>
              </a:lnSpc>
              <a:buNone/>
            </a:pPr>
            <a:r>
              <a:rPr lang="en-US" sz="2126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126" dirty="0"/>
          </a:p>
        </p:txBody>
      </p:sp>
      <p:sp>
        <p:nvSpPr>
          <p:cNvPr id="21" name="Text 19"/>
          <p:cNvSpPr/>
          <p:nvPr/>
        </p:nvSpPr>
        <p:spPr>
          <a:xfrm>
            <a:off x="5015359" y="2826990"/>
            <a:ext cx="2018407" cy="2635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76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決定所需欄位</a:t>
            </a:r>
            <a:endParaRPr lang="en-US" sz="1661" dirty="0"/>
          </a:p>
        </p:txBody>
      </p:sp>
      <p:sp>
        <p:nvSpPr>
          <p:cNvPr id="22" name="Text 20"/>
          <p:cNvSpPr/>
          <p:nvPr/>
        </p:nvSpPr>
        <p:spPr>
          <a:xfrm>
            <a:off x="5015359" y="3162449"/>
            <a:ext cx="2018407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1"/>
              </a:lnSpc>
              <a:buNone/>
            </a:pPr>
            <a:r>
              <a:rPr lang="en-US" sz="1154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required_facts_for_topic()</a:t>
            </a:r>
            <a:endParaRPr lang="en-US" sz="1154" dirty="0"/>
          </a:p>
        </p:txBody>
      </p:sp>
      <p:sp>
        <p:nvSpPr>
          <p:cNvPr id="23" name="Text 21"/>
          <p:cNvSpPr/>
          <p:nvPr/>
        </p:nvSpPr>
        <p:spPr>
          <a:xfrm>
            <a:off x="7274570" y="2146995"/>
            <a:ext cx="269974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19"/>
              </a:lnSpc>
              <a:buNone/>
            </a:pPr>
            <a:r>
              <a:rPr lang="en-US" sz="2126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126" dirty="0"/>
          </a:p>
        </p:txBody>
      </p:sp>
      <p:sp>
        <p:nvSpPr>
          <p:cNvPr id="24" name="Text 22"/>
          <p:cNvSpPr/>
          <p:nvPr/>
        </p:nvSpPr>
        <p:spPr>
          <a:xfrm>
            <a:off x="7794873" y="2741265"/>
            <a:ext cx="1354931" cy="2635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76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抽取 facts</a:t>
            </a:r>
            <a:endParaRPr lang="en-US" sz="1661" dirty="0"/>
          </a:p>
        </p:txBody>
      </p:sp>
      <p:sp>
        <p:nvSpPr>
          <p:cNvPr id="25" name="Text 23"/>
          <p:cNvSpPr/>
          <p:nvPr/>
        </p:nvSpPr>
        <p:spPr>
          <a:xfrm>
            <a:off x="7794873" y="3076724"/>
            <a:ext cx="135493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1"/>
              </a:lnSpc>
              <a:buNone/>
            </a:pPr>
            <a:r>
              <a:rPr lang="en-US" sz="1154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只填 fact schema 允許的欄位</a:t>
            </a:r>
            <a:endParaRPr lang="en-US" sz="1154" dirty="0"/>
          </a:p>
        </p:txBody>
      </p:sp>
      <p:sp>
        <p:nvSpPr>
          <p:cNvPr id="26" name="Text 24"/>
          <p:cNvSpPr/>
          <p:nvPr/>
        </p:nvSpPr>
        <p:spPr>
          <a:xfrm>
            <a:off x="9400133" y="2146995"/>
            <a:ext cx="269974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19"/>
              </a:lnSpc>
              <a:buNone/>
            </a:pPr>
            <a:r>
              <a:rPr lang="en-US" sz="2126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126" dirty="0"/>
          </a:p>
        </p:txBody>
      </p:sp>
      <p:sp>
        <p:nvSpPr>
          <p:cNvPr id="27" name="Text 25"/>
          <p:cNvSpPr/>
          <p:nvPr/>
        </p:nvSpPr>
        <p:spPr>
          <a:xfrm>
            <a:off x="9910911" y="2741265"/>
            <a:ext cx="1445270" cy="2635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76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Rule engine</a:t>
            </a:r>
            <a:endParaRPr lang="en-US" sz="1661" dirty="0"/>
          </a:p>
        </p:txBody>
      </p:sp>
      <p:sp>
        <p:nvSpPr>
          <p:cNvPr id="28" name="Text 26"/>
          <p:cNvSpPr/>
          <p:nvPr/>
        </p:nvSpPr>
        <p:spPr>
          <a:xfrm>
            <a:off x="9910911" y="3076724"/>
            <a:ext cx="144527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1"/>
              </a:lnSpc>
              <a:buNone/>
            </a:pPr>
            <a:r>
              <a:rPr lang="en-US" sz="1154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逐條 deterministic 執行</a:t>
            </a:r>
            <a:endParaRPr lang="en-US" sz="1154" dirty="0"/>
          </a:p>
        </p:txBody>
      </p:sp>
      <p:sp>
        <p:nvSpPr>
          <p:cNvPr id="29" name="Text 27"/>
          <p:cNvSpPr/>
          <p:nvPr/>
        </p:nvSpPr>
        <p:spPr>
          <a:xfrm>
            <a:off x="894755" y="4431804"/>
            <a:ext cx="4870400" cy="342602"/>
          </a:xfrm>
          <a:prstGeom prst="rect">
            <a:avLst/>
          </a:prstGeom>
          <a:noFill/>
          <a:ln/>
        </p:spPr>
        <p:txBody>
          <a:bodyPr wrap="square" lIns="0" tIns="0" rIns="0" bIns="66351" rtlCol="0" anchor="ctr">
            <a:normAutofit/>
          </a:bodyPr>
          <a:lstStyle/>
          <a:p>
            <a:pPr algn="l" indent="0" marL="0">
              <a:lnSpc>
                <a:spcPts val="2177"/>
              </a:lnSpc>
              <a:buNone/>
            </a:pPr>
            <a:r>
              <a:rPr lang="en-US" sz="1742" b="1" dirty="0">
                <a:solidFill>
                  <a:srgbClr val="A79B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舊版主要資料結構</a:t>
            </a:r>
            <a:endParaRPr lang="en-US" sz="1742" dirty="0"/>
          </a:p>
        </p:txBody>
      </p:sp>
      <p:sp>
        <p:nvSpPr>
          <p:cNvPr id="30" name="Text 28"/>
          <p:cNvSpPr/>
          <p:nvPr/>
        </p:nvSpPr>
        <p:spPr>
          <a:xfrm>
            <a:off x="894755" y="4877246"/>
            <a:ext cx="4870400" cy="2851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26"/>
              </a:lnSpc>
              <a:buNone/>
            </a:pPr>
            <a:r>
              <a:rPr lang="en-US" sz="1397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topic</a:t>
            </a:r>
            <a:pPr algn="l" indent="0" marL="0">
              <a:lnSpc>
                <a:spcPts val="2026"/>
              </a:lnSpc>
              <a:buNone/>
            </a:pPr>
            <a:r>
              <a:rPr lang="en-US" sz="1397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+ </a:t>
            </a:r>
            <a:pPr algn="l" indent="0" marL="0">
              <a:lnSpc>
                <a:spcPts val="2026"/>
              </a:lnSpc>
              <a:buNone/>
            </a:pPr>
            <a:r>
              <a:rPr lang="en-US" sz="1397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facts</a:t>
            </a:r>
            <a:endParaRPr lang="en-US" sz="1397" dirty="0"/>
          </a:p>
        </p:txBody>
      </p:sp>
      <p:sp>
        <p:nvSpPr>
          <p:cNvPr id="31" name="Text 29"/>
          <p:cNvSpPr/>
          <p:nvPr/>
        </p:nvSpPr>
        <p:spPr>
          <a:xfrm>
            <a:off x="6426845" y="4431804"/>
            <a:ext cx="4870400" cy="342602"/>
          </a:xfrm>
          <a:prstGeom prst="rect">
            <a:avLst/>
          </a:prstGeom>
          <a:noFill/>
          <a:ln/>
        </p:spPr>
        <p:txBody>
          <a:bodyPr wrap="square" lIns="0" tIns="0" rIns="0" bIns="66351" rtlCol="0" anchor="ctr">
            <a:normAutofit/>
          </a:bodyPr>
          <a:lstStyle/>
          <a:p>
            <a:pPr algn="l" indent="0" marL="0">
              <a:lnSpc>
                <a:spcPts val="2177"/>
              </a:lnSpc>
              <a:buNone/>
            </a:pPr>
            <a:r>
              <a:rPr lang="en-US" sz="1742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關鍵風險</a:t>
            </a:r>
            <a:endParaRPr lang="en-US" sz="1742" dirty="0"/>
          </a:p>
        </p:txBody>
      </p:sp>
      <p:sp>
        <p:nvSpPr>
          <p:cNvPr id="32" name="Text 30"/>
          <p:cNvSpPr/>
          <p:nvPr/>
        </p:nvSpPr>
        <p:spPr>
          <a:xfrm>
            <a:off x="6426845" y="4877246"/>
            <a:ext cx="48704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26"/>
              </a:lnSpc>
              <a:buNone/>
            </a:pPr>
            <a:r>
              <a:rPr lang="en-US" sz="1397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如果 topic / fact semantic mapping 先錯了，後面只是</a:t>
            </a:r>
            <a:pPr algn="l" indent="0" marL="0">
              <a:lnSpc>
                <a:spcPts val="2026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很精確地執行錯的規則</a:t>
            </a:r>
            <a:pPr algn="l" indent="0" marL="0">
              <a:lnSpc>
                <a:spcPts val="2026"/>
              </a:lnSpc>
              <a:buNone/>
            </a:pPr>
            <a:r>
              <a:rPr lang="en-US" sz="1397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397" dirty="0"/>
          </a:p>
        </p:txBody>
      </p:sp>
      <p:sp>
        <p:nvSpPr>
          <p:cNvPr id="33" name="Text 31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460105" y="2741563"/>
            <a:ext cx="2478286" cy="248513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9AE6C8">
                <a:alpha val="4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046964" y="2741563"/>
            <a:ext cx="2478286" cy="248513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9AE6C8">
                <a:alpha val="4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2741563"/>
            <a:ext cx="2478137" cy="2485132"/>
          </a:xfrm>
          <a:prstGeom prst="roundRect">
            <a:avLst/>
          </a:prstGeom>
          <a:solidFill>
            <a:srgbClr val="8B7CF6">
              <a:alpha val="12000"/>
            </a:srgbClr>
          </a:solidFill>
          <a:ln w="19050">
            <a:solidFill>
              <a:srgbClr val="A79BFF">
                <a:alpha val="7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53609" y="2741563"/>
            <a:ext cx="2478137" cy="248513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9AE6C8">
                <a:alpha val="48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330279"/>
            <a:ext cx="10858500" cy="443359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2174379"/>
            <a:ext cx="10858500" cy="410617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6750" y="2174379"/>
            <a:ext cx="0" cy="410617"/>
          </a:xfrm>
          <a:prstGeom prst="line">
            <a:avLst/>
          </a:prstGeom>
          <a:noFill/>
          <a:ln w="47625">
            <a:solidFill>
              <a:srgbClr val="A79B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7902" y="3922961"/>
            <a:ext cx="1155650" cy="290661"/>
          </a:xfrm>
          <a:prstGeom prst="roundRect">
            <a:avLst/>
          </a:prstGeom>
          <a:solidFill>
            <a:srgbClr val="8B7CF6">
              <a:alpha val="10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011412" y="3922961"/>
            <a:ext cx="726132" cy="290661"/>
          </a:xfrm>
          <a:prstGeom prst="roundRect">
            <a:avLst/>
          </a:prstGeom>
          <a:solidFill>
            <a:srgbClr val="8B7CF6">
              <a:alpha val="10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21732" y="4545657"/>
            <a:ext cx="603052" cy="163711"/>
          </a:xfrm>
          <a:prstGeom prst="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21732" y="4306491"/>
            <a:ext cx="471934" cy="163711"/>
          </a:xfrm>
          <a:prstGeom prst="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6750" y="1122462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新版：LLM 只提名證據，語意要逐層取得 authority</a:t>
            </a:r>
            <a:endParaRPr lang="en-US" sz="3075" dirty="0"/>
          </a:p>
        </p:txBody>
      </p:sp>
      <p:sp>
        <p:nvSpPr>
          <p:cNvPr id="16" name="Text 14"/>
          <p:cNvSpPr/>
          <p:nvPr/>
        </p:nvSpPr>
        <p:spPr>
          <a:xfrm>
            <a:off x="666750" y="1867346"/>
            <a:ext cx="10858500" cy="228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269" dirty="0">
                <a:solidFill>
                  <a:srgbClr val="AEB9C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模型可以指出「哪段原文值得看」，但不能直接決定「因此應該套哪條規則」。</a:t>
            </a:r>
            <a:endParaRPr lang="en-US" sz="1269" dirty="0"/>
          </a:p>
        </p:txBody>
      </p:sp>
      <p:sp>
        <p:nvSpPr>
          <p:cNvPr id="17" name="Text 15"/>
          <p:cNvSpPr/>
          <p:nvPr/>
        </p:nvSpPr>
        <p:spPr>
          <a:xfrm>
            <a:off x="666750" y="2174379"/>
            <a:ext cx="10858500" cy="410617"/>
          </a:xfrm>
          <a:prstGeom prst="rect">
            <a:avLst/>
          </a:prstGeom>
          <a:noFill/>
          <a:ln/>
        </p:spPr>
        <p:txBody>
          <a:bodyPr wrap="square" lIns="94488" tIns="115824" rIns="115824" bIns="94488" rtlCol="0" anchor="ctr">
            <a:normAutofit/>
          </a:bodyPr>
          <a:lstStyle/>
          <a:p>
            <a:pPr algn="l" indent="0" marL="0">
              <a:lnSpc>
                <a:spcPts val="1747"/>
              </a:lnSpc>
              <a:buNone/>
            </a:pPr>
            <a:r>
              <a:rPr lang="en-US" sz="1344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「這是國科會計畫，博士論文口試費的金額標準是多少？」</a:t>
            </a:r>
            <a:endParaRPr lang="en-US" sz="1344" dirty="0"/>
          </a:p>
        </p:txBody>
      </p:sp>
      <p:sp>
        <p:nvSpPr>
          <p:cNvPr id="18" name="Text 16"/>
          <p:cNvSpPr/>
          <p:nvPr/>
        </p:nvSpPr>
        <p:spPr>
          <a:xfrm>
            <a:off x="837902" y="3078212"/>
            <a:ext cx="2135832" cy="48071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92"/>
              </a:lnSpc>
              <a:buNone/>
            </a:pPr>
            <a:r>
              <a:rPr lang="en-US" sz="155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① Evidence nomination</a:t>
            </a:r>
            <a:endParaRPr lang="en-US" sz="1551" dirty="0"/>
          </a:p>
        </p:txBody>
      </p:sp>
      <p:sp>
        <p:nvSpPr>
          <p:cNvPr id="19" name="Text 17"/>
          <p:cNvSpPr/>
          <p:nvPr/>
        </p:nvSpPr>
        <p:spPr>
          <a:xfrm>
            <a:off x="837902" y="3922961"/>
            <a:ext cx="1155650" cy="290661"/>
          </a:xfrm>
          <a:prstGeom prst="rect">
            <a:avLst/>
          </a:prstGeom>
          <a:noFill/>
          <a:ln/>
        </p:spPr>
        <p:txBody>
          <a:bodyPr wrap="square" lIns="31337" tIns="67151" rIns="67151" bIns="31337" rtlCol="0" anchor="ctr">
            <a:normAutofit/>
          </a:bodyPr>
          <a:lstStyle/>
          <a:p>
            <a:pPr algn="l" indent="0" marL="0">
              <a:lnSpc>
                <a:spcPts val="1647"/>
              </a:lnSpc>
              <a:buNone/>
            </a:pPr>
            <a:r>
              <a:rPr lang="en-US" sz="1128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博士論文口試費</a:t>
            </a:r>
            <a:endParaRPr lang="en-US" sz="1128" dirty="0"/>
          </a:p>
        </p:txBody>
      </p:sp>
      <p:sp>
        <p:nvSpPr>
          <p:cNvPr id="20" name="Text 18"/>
          <p:cNvSpPr/>
          <p:nvPr/>
        </p:nvSpPr>
        <p:spPr>
          <a:xfrm>
            <a:off x="2011412" y="3922961"/>
            <a:ext cx="726132" cy="290661"/>
          </a:xfrm>
          <a:prstGeom prst="rect">
            <a:avLst/>
          </a:prstGeom>
          <a:noFill/>
          <a:ln/>
        </p:spPr>
        <p:txBody>
          <a:bodyPr wrap="square" lIns="31337" tIns="67151" rIns="67151" bIns="31337" rtlCol="0" anchor="ctr">
            <a:normAutofit/>
          </a:bodyPr>
          <a:lstStyle/>
          <a:p>
            <a:pPr algn="l" indent="0" marL="0">
              <a:lnSpc>
                <a:spcPts val="1647"/>
              </a:lnSpc>
              <a:buNone/>
            </a:pPr>
            <a:r>
              <a:rPr lang="en-US" sz="1128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金額標準</a:t>
            </a:r>
            <a:endParaRPr lang="en-US" sz="1128" dirty="0"/>
          </a:p>
        </p:txBody>
      </p:sp>
      <p:sp>
        <p:nvSpPr>
          <p:cNvPr id="21" name="Text 19"/>
          <p:cNvSpPr/>
          <p:nvPr/>
        </p:nvSpPr>
        <p:spPr>
          <a:xfrm>
            <a:off x="3185071" y="2741563"/>
            <a:ext cx="234851" cy="24851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28"/>
              </a:lnSpc>
              <a:buNone/>
            </a:pPr>
            <a:r>
              <a:rPr lang="en-US" sz="185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51" dirty="0"/>
          </a:p>
        </p:txBody>
      </p:sp>
      <p:sp>
        <p:nvSpPr>
          <p:cNvPr id="22" name="Text 20"/>
          <p:cNvSpPr/>
          <p:nvPr/>
        </p:nvSpPr>
        <p:spPr>
          <a:xfrm>
            <a:off x="3621732" y="3239542"/>
            <a:ext cx="2155031" cy="24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92"/>
              </a:lnSpc>
              <a:buNone/>
            </a:pPr>
            <a:r>
              <a:rPr lang="en-US" sz="155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② Semantic grammar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3621732" y="3573810"/>
            <a:ext cx="2155031" cy="115475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reviewed grammar 才把文字轉成 typed meaning：
</a:t>
            </a:r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口試費</a:t>
            </a:r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論文口試
</a:t>
            </a:r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金額標準</a:t>
            </a:r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金額問題</a:t>
            </a:r>
            <a:endParaRPr lang="en-US" sz="1216" dirty="0"/>
          </a:p>
        </p:txBody>
      </p:sp>
      <p:sp>
        <p:nvSpPr>
          <p:cNvPr id="24" name="Text 22"/>
          <p:cNvSpPr/>
          <p:nvPr/>
        </p:nvSpPr>
        <p:spPr>
          <a:xfrm>
            <a:off x="5978574" y="2741563"/>
            <a:ext cx="234851" cy="24851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28"/>
              </a:lnSpc>
              <a:buNone/>
            </a:pPr>
            <a:r>
              <a:rPr lang="en-US" sz="185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51" dirty="0"/>
          </a:p>
        </p:txBody>
      </p:sp>
      <p:sp>
        <p:nvSpPr>
          <p:cNvPr id="25" name="Text 23"/>
          <p:cNvSpPr/>
          <p:nvPr/>
        </p:nvSpPr>
        <p:spPr>
          <a:xfrm>
            <a:off x="6415236" y="2907655"/>
            <a:ext cx="2154882" cy="48071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92"/>
              </a:lnSpc>
              <a:buNone/>
            </a:pPr>
            <a:r>
              <a:rPr lang="en-US" sz="155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③ Ownership / provenance</a:t>
            </a:r>
            <a:endParaRPr lang="en-US" sz="1551" dirty="0"/>
          </a:p>
        </p:txBody>
      </p:sp>
      <p:sp>
        <p:nvSpPr>
          <p:cNvPr id="26" name="Text 24"/>
          <p:cNvSpPr/>
          <p:nvPr/>
        </p:nvSpPr>
        <p:spPr>
          <a:xfrm>
            <a:off x="6415236" y="3482280"/>
            <a:ext cx="2154882" cy="15783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還要證明 observation：</a:t>
            </a:r>
            <a:endParaRPr lang="en-US" sz="1216" dirty="0"/>
          </a:p>
          <a:p>
            <a:pPr algn="l" indent="0" marL="0">
              <a:lnSpc>
                <a:spcPts val="1776"/>
              </a:lnSpc>
              <a:buNone/>
            </a:pPr>
            <a:endParaRPr lang="en-US" sz="1216" dirty="0"/>
          </a:p>
          <a:p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• 來自這段原文</a:t>
            </a:r>
            <a:endParaRPr lang="en-US" sz="1216" dirty="0"/>
          </a:p>
          <a:p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• 屬於目前 case</a:t>
            </a:r>
            <a:endParaRPr lang="en-US" sz="1216" dirty="0"/>
          </a:p>
          <a:p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• 屬於目前 request</a:t>
            </a:r>
            <a:endParaRPr lang="en-US" sz="1216" dirty="0"/>
          </a:p>
          <a:p>
            <a:pPr algn="l" indent="0" marL="0">
              <a:lnSpc>
                <a:spcPts val="1776"/>
              </a:lnSpc>
              <a:buNone/>
            </a:pPr>
            <a:endParaRPr lang="en-US" sz="1216" dirty="0"/>
          </a:p>
          <a:p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他案／引述不能直接借用。</a:t>
            </a:r>
            <a:endParaRPr lang="en-US" sz="1216" dirty="0"/>
          </a:p>
        </p:txBody>
      </p:sp>
      <p:sp>
        <p:nvSpPr>
          <p:cNvPr id="27" name="Text 25"/>
          <p:cNvSpPr/>
          <p:nvPr/>
        </p:nvSpPr>
        <p:spPr>
          <a:xfrm>
            <a:off x="8771929" y="2741563"/>
            <a:ext cx="234851" cy="24851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28"/>
              </a:lnSpc>
              <a:buNone/>
            </a:pPr>
            <a:r>
              <a:rPr lang="en-US" sz="185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51" dirty="0"/>
          </a:p>
        </p:txBody>
      </p:sp>
      <p:sp>
        <p:nvSpPr>
          <p:cNvPr id="28" name="Text 26"/>
          <p:cNvSpPr/>
          <p:nvPr/>
        </p:nvSpPr>
        <p:spPr>
          <a:xfrm>
            <a:off x="9208591" y="3097709"/>
            <a:ext cx="2155031" cy="24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92"/>
              </a:lnSpc>
              <a:buNone/>
            </a:pPr>
            <a:r>
              <a:rPr lang="en-US" sz="1551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④ Static applicability</a:t>
            </a:r>
            <a:endParaRPr lang="en-US" sz="1551" dirty="0"/>
          </a:p>
        </p:txBody>
      </p:sp>
      <p:sp>
        <p:nvSpPr>
          <p:cNvPr id="29" name="Text 27"/>
          <p:cNvSpPr/>
          <p:nvPr/>
        </p:nvSpPr>
        <p:spPr>
          <a:xfrm>
            <a:off x="9208591" y="3431977"/>
            <a:ext cx="2155031" cy="14385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每個精確 scope 跑固定 predicate：
</a:t>
            </a:r>
            <a:pPr algn="l" indent="0" marL="0">
              <a:lnSpc>
                <a:spcPts val="1776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MATCH</a:t>
            </a:r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
</a:t>
            </a:r>
            <a:pPr algn="l" indent="0" marL="0">
              <a:lnSpc>
                <a:spcPts val="1776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NO_MATCH</a:t>
            </a:r>
            <a:pPr algn="l" indent="0" marL="0">
              <a:lnSpc>
                <a:spcPts val="1776"/>
              </a:lnSpc>
              <a:buNone/>
            </a:pPr>
            <a:r>
              <a:rPr lang="en-US" sz="1216" dirty="0">
                <a:solidFill>
                  <a:srgbClr val="B8C2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
</a:t>
            </a:r>
            <a:pPr algn="l" indent="0" marL="0">
              <a:lnSpc>
                <a:spcPts val="1776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UNKNOWN</a:t>
            </a:r>
            <a:endParaRPr lang="en-US" sz="1216" dirty="0"/>
          </a:p>
        </p:txBody>
      </p:sp>
      <p:sp>
        <p:nvSpPr>
          <p:cNvPr id="30" name="Text 28"/>
          <p:cNvSpPr/>
          <p:nvPr/>
        </p:nvSpPr>
        <p:spPr>
          <a:xfrm>
            <a:off x="666750" y="5330279"/>
            <a:ext cx="10858500" cy="443359"/>
          </a:xfrm>
          <a:prstGeom prst="rect">
            <a:avLst/>
          </a:prstGeom>
          <a:noFill/>
          <a:ln/>
        </p:spPr>
        <p:txBody>
          <a:bodyPr wrap="square" lIns="103632" tIns="124968" rIns="124968" bIns="103632" rtlCol="0" anchor="ctr">
            <a:normAutofit/>
          </a:bodyPr>
          <a:lstStyle/>
          <a:p>
            <a:pPr algn="ctr" indent="0" marL="0">
              <a:lnSpc>
                <a:spcPts val="1711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真正的大改：</a:t>
            </a:r>
            <a:pPr algn="ctr" indent="0" marL="0">
              <a:lnSpc>
                <a:spcPts val="1711"/>
              </a:lnSpc>
              <a:buNone/>
            </a:pPr>
            <a:r>
              <a:rPr lang="en-US" sz="1296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可以說「這裡可能有證據」，但不能直接說「所以套這條規則」。</a:t>
            </a:r>
            <a:endParaRPr lang="en-US" sz="1296" dirty="0"/>
          </a:p>
        </p:txBody>
      </p:sp>
      <p:sp>
        <p:nvSpPr>
          <p:cNvPr id="31" name="Text 29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1840260"/>
            <a:ext cx="6516886" cy="3930700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58509" y="1840260"/>
            <a:ext cx="4166741" cy="1911400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9AE6C8">
                <a:alpha val="4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58509" y="3859560"/>
            <a:ext cx="4166741" cy="1911400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6D38B">
                <a:alpha val="4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850136"/>
            <a:ext cx="10858500" cy="429071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1417" y="2455069"/>
            <a:ext cx="6127551" cy="548134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1417" y="2455069"/>
            <a:ext cx="0" cy="548134"/>
          </a:xfrm>
          <a:prstGeom prst="line">
            <a:avLst/>
          </a:prstGeom>
          <a:noFill/>
          <a:ln w="38100">
            <a:solidFill>
              <a:srgbClr val="A79B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61417" y="3075087"/>
            <a:ext cx="6127551" cy="467320"/>
          </a:xfrm>
          <a:prstGeom prst="roundRect">
            <a:avLst/>
          </a:prstGeom>
          <a:solidFill>
            <a:srgbClr val="FFFFFF">
              <a:alpha val="3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1417" y="3614291"/>
            <a:ext cx="6127551" cy="467320"/>
          </a:xfrm>
          <a:prstGeom prst="roundRect">
            <a:avLst/>
          </a:prstGeom>
          <a:solidFill>
            <a:srgbClr val="FFFFFF">
              <a:alpha val="3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61417" y="4153495"/>
            <a:ext cx="6127551" cy="467320"/>
          </a:xfrm>
          <a:prstGeom prst="roundRect">
            <a:avLst/>
          </a:prstGeom>
          <a:solidFill>
            <a:srgbClr val="FFFFFF">
              <a:alpha val="3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66492" y="3775323"/>
            <a:ext cx="2660005" cy="195858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66492" y="4314527"/>
            <a:ext cx="2476500" cy="195858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66492" y="3236119"/>
            <a:ext cx="1926134" cy="195858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42907" y="5390704"/>
            <a:ext cx="775990" cy="206573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6750" y="616893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Finite grammar 從哪裡來？它又犧牲了什麼？</a:t>
            </a:r>
            <a:endParaRPr lang="en-US" sz="3375" dirty="0"/>
          </a:p>
        </p:txBody>
      </p:sp>
      <p:sp>
        <p:nvSpPr>
          <p:cNvPr id="18" name="Text 16"/>
          <p:cNvSpPr/>
          <p:nvPr/>
        </p:nvSpPr>
        <p:spPr>
          <a:xfrm>
            <a:off x="666750" y="1454051"/>
            <a:ext cx="10858500" cy="2628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70"/>
              </a:lnSpc>
              <a:buNone/>
            </a:pPr>
            <a:r>
              <a:rPr lang="en-US" sz="1458" dirty="0">
                <a:solidFill>
                  <a:srgbClr val="AEB9C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這些 mapping 不是 LLM 臨時發明，而是人工 review、版本化的有限語意文法。</a:t>
            </a:r>
            <a:endParaRPr lang="en-US" sz="1458" dirty="0"/>
          </a:p>
        </p:txBody>
      </p:sp>
      <p:sp>
        <p:nvSpPr>
          <p:cNvPr id="19" name="Text 17"/>
          <p:cNvSpPr/>
          <p:nvPr/>
        </p:nvSpPr>
        <p:spPr>
          <a:xfrm>
            <a:off x="861417" y="1998911"/>
            <a:ext cx="6127551" cy="358527"/>
          </a:xfrm>
          <a:prstGeom prst="rect">
            <a:avLst/>
          </a:prstGeom>
          <a:noFill/>
          <a:ln/>
        </p:spPr>
        <p:txBody>
          <a:bodyPr wrap="square" lIns="0" tIns="0" rIns="0" bIns="69437" rtlCol="0" anchor="ctr">
            <a:normAutofit/>
          </a:bodyPr>
          <a:lstStyle/>
          <a:p>
            <a:pPr algn="l" indent="0" marL="0">
              <a:lnSpc>
                <a:spcPts val="2278"/>
              </a:lnSpc>
              <a:buNone/>
            </a:pPr>
            <a:r>
              <a:rPr lang="en-US" sz="1823" b="1" dirty="0">
                <a:solidFill>
                  <a:srgbClr val="A79B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同一句自然語言，怎麼變成 typed meaning？</a:t>
            </a:r>
            <a:endParaRPr lang="en-US" sz="1823" dirty="0"/>
          </a:p>
        </p:txBody>
      </p:sp>
      <p:sp>
        <p:nvSpPr>
          <p:cNvPr id="20" name="Text 18"/>
          <p:cNvSpPr/>
          <p:nvPr/>
        </p:nvSpPr>
        <p:spPr>
          <a:xfrm>
            <a:off x="861417" y="2455069"/>
            <a:ext cx="6127551" cy="548134"/>
          </a:xfrm>
          <a:prstGeom prst="rect">
            <a:avLst/>
          </a:prstGeom>
          <a:noFill/>
          <a:ln/>
        </p:spPr>
        <p:txBody>
          <a:bodyPr wrap="square" lIns="133731" tIns="159449" rIns="159449" bIns="133731" rtlCol="0" anchor="ctr">
            <a:normAutofit/>
          </a:bodyPr>
          <a:lstStyle/>
          <a:p>
            <a:pPr algn="l" indent="0" marL="0">
              <a:lnSpc>
                <a:spcPts val="2211"/>
              </a:lnSpc>
              <a:buNone/>
            </a:pPr>
            <a:r>
              <a:rPr lang="en-US" sz="157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「博士論文口試費的金額標準是多少？」</a:t>
            </a:r>
            <a:endParaRPr lang="en-US" sz="1579" dirty="0"/>
          </a:p>
        </p:txBody>
      </p:sp>
      <p:sp>
        <p:nvSpPr>
          <p:cNvPr id="21" name="Text 19"/>
          <p:cNvSpPr/>
          <p:nvPr/>
        </p:nvSpPr>
        <p:spPr>
          <a:xfrm>
            <a:off x="964257" y="3170039"/>
            <a:ext cx="1979712" cy="277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85"/>
              </a:lnSpc>
              <a:buNone/>
            </a:pPr>
            <a:r>
              <a:rPr lang="en-US" sz="153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博士</a:t>
            </a:r>
            <a:endParaRPr lang="en-US" sz="1539" dirty="0"/>
          </a:p>
        </p:txBody>
      </p:sp>
      <p:sp>
        <p:nvSpPr>
          <p:cNvPr id="22" name="Text 20"/>
          <p:cNvSpPr/>
          <p:nvPr/>
        </p:nvSpPr>
        <p:spPr>
          <a:xfrm>
            <a:off x="2990255" y="3144441"/>
            <a:ext cx="329952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88"/>
              </a:lnSpc>
              <a:buNone/>
            </a:pPr>
            <a:r>
              <a:rPr lang="en-US" sz="1823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23" dirty="0"/>
          </a:p>
        </p:txBody>
      </p:sp>
      <p:sp>
        <p:nvSpPr>
          <p:cNvPr id="23" name="Text 21"/>
          <p:cNvSpPr/>
          <p:nvPr/>
        </p:nvSpPr>
        <p:spPr>
          <a:xfrm>
            <a:off x="3366492" y="3172123"/>
            <a:ext cx="3519636" cy="2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914"/>
              </a:lnSpc>
              <a:buNone/>
            </a:pPr>
            <a:r>
              <a:rPr lang="en-US" sz="1418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degree_level = 博士班</a:t>
            </a:r>
            <a:endParaRPr lang="en-US" sz="1418" dirty="0"/>
          </a:p>
        </p:txBody>
      </p:sp>
      <p:sp>
        <p:nvSpPr>
          <p:cNvPr id="24" name="Text 22"/>
          <p:cNvSpPr/>
          <p:nvPr/>
        </p:nvSpPr>
        <p:spPr>
          <a:xfrm>
            <a:off x="964257" y="3709243"/>
            <a:ext cx="1979712" cy="277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85"/>
              </a:lnSpc>
              <a:buNone/>
            </a:pPr>
            <a:r>
              <a:rPr lang="en-US" sz="153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論文口試費</a:t>
            </a:r>
            <a:endParaRPr lang="en-US" sz="1539" dirty="0"/>
          </a:p>
        </p:txBody>
      </p:sp>
      <p:sp>
        <p:nvSpPr>
          <p:cNvPr id="25" name="Text 23"/>
          <p:cNvSpPr/>
          <p:nvPr/>
        </p:nvSpPr>
        <p:spPr>
          <a:xfrm>
            <a:off x="2990255" y="3683645"/>
            <a:ext cx="329952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88"/>
              </a:lnSpc>
              <a:buNone/>
            </a:pPr>
            <a:r>
              <a:rPr lang="en-US" sz="1823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23" dirty="0"/>
          </a:p>
        </p:txBody>
      </p:sp>
      <p:sp>
        <p:nvSpPr>
          <p:cNvPr id="26" name="Text 24"/>
          <p:cNvSpPr/>
          <p:nvPr/>
        </p:nvSpPr>
        <p:spPr>
          <a:xfrm>
            <a:off x="3366492" y="3711327"/>
            <a:ext cx="3519636" cy="2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914"/>
              </a:lnSpc>
              <a:buNone/>
            </a:pPr>
            <a:r>
              <a:rPr lang="en-US" sz="1418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target = THESIS_ORAL_DEFENSE</a:t>
            </a:r>
            <a:endParaRPr lang="en-US" sz="1418" dirty="0"/>
          </a:p>
        </p:txBody>
      </p:sp>
      <p:sp>
        <p:nvSpPr>
          <p:cNvPr id="27" name="Text 25"/>
          <p:cNvSpPr/>
          <p:nvPr/>
        </p:nvSpPr>
        <p:spPr>
          <a:xfrm>
            <a:off x="964257" y="4248448"/>
            <a:ext cx="1979712" cy="277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85"/>
              </a:lnSpc>
              <a:buNone/>
            </a:pPr>
            <a:r>
              <a:rPr lang="en-US" sz="153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金額標準</a:t>
            </a:r>
            <a:endParaRPr lang="en-US" sz="1539" dirty="0"/>
          </a:p>
        </p:txBody>
      </p:sp>
      <p:sp>
        <p:nvSpPr>
          <p:cNvPr id="28" name="Text 26"/>
          <p:cNvSpPr/>
          <p:nvPr/>
        </p:nvSpPr>
        <p:spPr>
          <a:xfrm>
            <a:off x="2990255" y="4222849"/>
            <a:ext cx="329952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88"/>
              </a:lnSpc>
              <a:buNone/>
            </a:pPr>
            <a:r>
              <a:rPr lang="en-US" sz="1823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23" dirty="0"/>
          </a:p>
        </p:txBody>
      </p:sp>
      <p:sp>
        <p:nvSpPr>
          <p:cNvPr id="29" name="Text 27"/>
          <p:cNvSpPr/>
          <p:nvPr/>
        </p:nvSpPr>
        <p:spPr>
          <a:xfrm>
            <a:off x="3366492" y="4250531"/>
            <a:ext cx="3519636" cy="2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914"/>
              </a:lnSpc>
              <a:buNone/>
            </a:pPr>
            <a:r>
              <a:rPr lang="en-US" sz="1418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question = AMOUNT_STANDARD</a:t>
            </a:r>
            <a:endParaRPr lang="en-US" sz="1418" dirty="0"/>
          </a:p>
        </p:txBody>
      </p:sp>
      <p:sp>
        <p:nvSpPr>
          <p:cNvPr id="30" name="Text 28"/>
          <p:cNvSpPr/>
          <p:nvPr/>
        </p:nvSpPr>
        <p:spPr>
          <a:xfrm>
            <a:off x="861417" y="4678710"/>
            <a:ext cx="6127551" cy="1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grammar 不只列詞形，也定義角色、允許組合、順序與 guard；只有通過 reviewed pattern 的 mapping 才能取得 authority。</a:t>
            </a:r>
            <a:endParaRPr lang="en-US" sz="840" dirty="0"/>
          </a:p>
        </p:txBody>
      </p:sp>
      <p:sp>
        <p:nvSpPr>
          <p:cNvPr id="31" name="Text 29"/>
          <p:cNvSpPr/>
          <p:nvPr/>
        </p:nvSpPr>
        <p:spPr>
          <a:xfrm>
            <a:off x="7542907" y="1993702"/>
            <a:ext cx="3797945" cy="358527"/>
          </a:xfrm>
          <a:prstGeom prst="rect">
            <a:avLst/>
          </a:prstGeom>
          <a:noFill/>
          <a:ln/>
        </p:spPr>
        <p:txBody>
          <a:bodyPr wrap="square" lIns="0" tIns="0" rIns="0" bIns="69437" rtlCol="0" anchor="ctr">
            <a:normAutofit/>
          </a:bodyPr>
          <a:lstStyle/>
          <a:p>
            <a:pPr algn="l" indent="0" marL="0">
              <a:lnSpc>
                <a:spcPts val="2278"/>
              </a:lnSpc>
              <a:buNone/>
            </a:pPr>
            <a:r>
              <a:rPr lang="en-US" sz="1823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得到什麼？</a:t>
            </a:r>
            <a:endParaRPr lang="en-US" sz="1823" dirty="0"/>
          </a:p>
        </p:txBody>
      </p:sp>
      <p:sp>
        <p:nvSpPr>
          <p:cNvPr id="32" name="Text 30"/>
          <p:cNvSpPr/>
          <p:nvPr/>
        </p:nvSpPr>
        <p:spPr>
          <a:xfrm>
            <a:off x="7542907" y="2442121"/>
            <a:ext cx="3797945" cy="85635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48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可驗證性 ↑</a:t>
            </a:r>
            <a:pPr algn="l" indent="0" marL="0">
              <a:lnSpc>
                <a:spcPts val="2248"/>
              </a:lnSpc>
              <a:buNone/>
            </a:pPr>
            <a:endParaRPr lang="en-US" sz="1499" dirty="0"/>
          </a:p>
          <a:p>
            <a:pPr algn="l" indent="0" marL="0">
              <a:lnSpc>
                <a:spcPts val="2248"/>
              </a:lnSpc>
              <a:buNone/>
            </a:pPr>
            <a:r>
              <a:rPr lang="en-US" sz="1499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可重播、可測試、可版本化</a:t>
            </a:r>
            <a:endParaRPr lang="en-US" sz="1499" dirty="0"/>
          </a:p>
          <a:p>
            <a:pPr algn="l" indent="0" marL="0">
              <a:lnSpc>
                <a:spcPts val="2248"/>
              </a:lnSpc>
              <a:buNone/>
            </a:pPr>
            <a:r>
              <a:rPr lang="en-US" sz="1499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錯配較難無證據取得 authority</a:t>
            </a:r>
            <a:endParaRPr lang="en-US" sz="1499" dirty="0"/>
          </a:p>
        </p:txBody>
      </p:sp>
      <p:sp>
        <p:nvSpPr>
          <p:cNvPr id="33" name="Text 31"/>
          <p:cNvSpPr/>
          <p:nvPr/>
        </p:nvSpPr>
        <p:spPr>
          <a:xfrm>
            <a:off x="7542907" y="4013002"/>
            <a:ext cx="3797945" cy="358527"/>
          </a:xfrm>
          <a:prstGeom prst="rect">
            <a:avLst/>
          </a:prstGeom>
          <a:noFill/>
          <a:ln/>
        </p:spPr>
        <p:txBody>
          <a:bodyPr wrap="square" lIns="0" tIns="0" rIns="0" bIns="69437" rtlCol="0" anchor="ctr">
            <a:normAutofit/>
          </a:bodyPr>
          <a:lstStyle/>
          <a:p>
            <a:pPr algn="l" indent="0" marL="0">
              <a:lnSpc>
                <a:spcPts val="2278"/>
              </a:lnSpc>
              <a:buNone/>
            </a:pPr>
            <a:r>
              <a:rPr lang="en-US" sz="1823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代價是什麼？</a:t>
            </a:r>
            <a:endParaRPr lang="en-US" sz="1823" dirty="0"/>
          </a:p>
        </p:txBody>
      </p:sp>
      <p:sp>
        <p:nvSpPr>
          <p:cNvPr id="34" name="Text 32"/>
          <p:cNvSpPr/>
          <p:nvPr/>
        </p:nvSpPr>
        <p:spPr>
          <a:xfrm>
            <a:off x="7542907" y="4461421"/>
            <a:ext cx="3797945" cy="11560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48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任意自然語言 coverage ↓</a:t>
            </a:r>
            <a:pPr algn="l" indent="0" marL="0">
              <a:lnSpc>
                <a:spcPts val="2248"/>
              </a:lnSpc>
              <a:buNone/>
            </a:pPr>
            <a:endParaRPr lang="en-US" sz="1499" dirty="0"/>
          </a:p>
          <a:p>
            <a:pPr algn="l" indent="0" marL="0">
              <a:lnSpc>
                <a:spcPts val="2248"/>
              </a:lnSpc>
              <a:buNone/>
            </a:pPr>
            <a:r>
              <a:rPr lang="en-US" sz="1499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finite grammar 不可能窮舉所有 paraphrase；未支援的說法先停在 </a:t>
            </a:r>
            <a:endParaRPr lang="en-US" sz="1499" dirty="0"/>
          </a:p>
          <a:p>
            <a:pPr algn="l" indent="0" marL="0">
              <a:lnSpc>
                <a:spcPts val="2248"/>
              </a:lnSpc>
              <a:buNone/>
            </a:pPr>
            <a:r>
              <a:rPr lang="en-US" sz="1499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UNKNOWN</a:t>
            </a:r>
            <a:pPr algn="l" indent="0" marL="0">
              <a:lnSpc>
                <a:spcPts val="2248"/>
              </a:lnSpc>
              <a:buNone/>
            </a:pPr>
            <a:r>
              <a:rPr lang="en-US" sz="1499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499" dirty="0"/>
          </a:p>
        </p:txBody>
      </p:sp>
      <p:sp>
        <p:nvSpPr>
          <p:cNvPr id="35" name="Text 33"/>
          <p:cNvSpPr/>
          <p:nvPr/>
        </p:nvSpPr>
        <p:spPr>
          <a:xfrm>
            <a:off x="666750" y="5850136"/>
            <a:ext cx="10858500" cy="429071"/>
          </a:xfrm>
          <a:prstGeom prst="rect">
            <a:avLst/>
          </a:prstGeom>
          <a:noFill/>
          <a:ln/>
        </p:spPr>
        <p:txBody>
          <a:bodyPr wrap="square" lIns="100584" tIns="121920" rIns="121920" bIns="100584" rtlCol="0" anchor="ctr">
            <a:normAutofit/>
          </a:bodyPr>
          <a:lstStyle/>
          <a:p>
            <a:pPr algn="ctr" indent="0" marL="0">
              <a:lnSpc>
                <a:spcPts val="1647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下一個研究問題：</a:t>
            </a:r>
            <a:pPr algn="ctr" indent="0" marL="0">
              <a:lnSpc>
                <a:spcPts val="1647"/>
              </a:lnSpc>
              <a:buNone/>
            </a:pPr>
            <a:r>
              <a:rPr lang="en-US" sz="1248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能不能保留 LLM 的 semantic proposal／泛化能力，但不讓 proposal 本身直接取得 authority？</a:t>
            </a:r>
            <a:endParaRPr lang="en-US" sz="1248" dirty="0"/>
          </a:p>
        </p:txBody>
      </p:sp>
      <p:sp>
        <p:nvSpPr>
          <p:cNvPr id="36" name="Text 3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2041475"/>
            <a:ext cx="6316712" cy="2203252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9AE6C8">
                <a:alpha val="36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5564" y="2041475"/>
            <a:ext cx="4389537" cy="2203252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6D38B">
                <a:alpha val="4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5440710"/>
            <a:ext cx="10858500" cy="517327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73467" y="4374505"/>
            <a:ext cx="3551783" cy="954286"/>
          </a:xfrm>
          <a:prstGeom prst="roundRect">
            <a:avLst/>
          </a:prstGeom>
          <a:solidFill>
            <a:srgbClr val="F4A7B9">
              <a:alpha val="7000"/>
            </a:srgbClr>
          </a:solidFill>
          <a:ln w="9525">
            <a:solidFill>
              <a:srgbClr val="F4A7B9">
                <a:alpha val="38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70487" y="4374505"/>
            <a:ext cx="3171230" cy="954286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4374505"/>
            <a:ext cx="3171081" cy="954286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7307" y="3602980"/>
            <a:ext cx="5975598" cy="489049"/>
          </a:xfrm>
          <a:prstGeom prst="roundRect">
            <a:avLst/>
          </a:prstGeom>
          <a:solidFill>
            <a:srgbClr val="8B7CF6">
              <a:alpha val="10000"/>
            </a:srgbClr>
          </a:solidFill>
          <a:ln w="9525">
            <a:solidFill>
              <a:srgbClr val="C4B5FD">
                <a:alpha val="2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7307" y="2579340"/>
            <a:ext cx="5975598" cy="426839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7307" y="3082230"/>
            <a:ext cx="5975598" cy="426839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06121" y="3100090"/>
            <a:ext cx="4048423" cy="489049"/>
          </a:xfrm>
          <a:prstGeom prst="roundRect">
            <a:avLst/>
          </a:prstGeom>
          <a:solidFill>
            <a:srgbClr val="8B7CF6">
              <a:alpha val="10000"/>
            </a:srgbClr>
          </a:solidFill>
          <a:ln w="9525">
            <a:solidFill>
              <a:srgbClr val="C4B5FD">
                <a:alpha val="2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06121" y="2579340"/>
            <a:ext cx="4048423" cy="426839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6750" y="938064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問題不在「大類」，而在精確法律問題</a:t>
            </a:r>
            <a:endParaRPr lang="en-US" sz="3075" dirty="0"/>
          </a:p>
        </p:txBody>
      </p:sp>
      <p:sp>
        <p:nvSpPr>
          <p:cNvPr id="16" name="Text 14"/>
          <p:cNvSpPr/>
          <p:nvPr/>
        </p:nvSpPr>
        <p:spPr>
          <a:xfrm>
            <a:off x="666750" y="1682948"/>
            <a:ext cx="10858500" cy="2287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02"/>
              </a:lnSpc>
              <a:buNone/>
            </a:pPr>
            <a:r>
              <a:rPr lang="en-US" sz="1269" dirty="0">
                <a:solidFill>
                  <a:srgbClr val="AEB9C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三句都屬於「論文口試費」大類；真正困難的是：使用者此刻到底在問哪一個 exact legal issue？</a:t>
            </a:r>
            <a:endParaRPr lang="en-US" sz="1269" dirty="0"/>
          </a:p>
        </p:txBody>
      </p:sp>
      <p:sp>
        <p:nvSpPr>
          <p:cNvPr id="17" name="Text 15"/>
          <p:cNvSpPr/>
          <p:nvPr/>
        </p:nvSpPr>
        <p:spPr>
          <a:xfrm>
            <a:off x="837307" y="2194173"/>
            <a:ext cx="5975598" cy="291257"/>
          </a:xfrm>
          <a:prstGeom prst="rect">
            <a:avLst/>
          </a:prstGeom>
          <a:noFill/>
          <a:ln/>
        </p:spPr>
        <p:txBody>
          <a:bodyPr wrap="square" lIns="0" tIns="0" rIns="0" bIns="56407" rtlCol="0" anchor="ctr">
            <a:normAutofit/>
          </a:bodyPr>
          <a:lstStyle/>
          <a:p>
            <a:pPr algn="l" indent="0" marL="0">
              <a:lnSpc>
                <a:spcPts val="1851"/>
              </a:lnSpc>
              <a:buNone/>
            </a:pPr>
            <a:r>
              <a:rPr lang="en-US" sz="1481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只是多提到「國科會」｜問題其實沒有變</a:t>
            </a:r>
            <a:endParaRPr lang="en-US" sz="1481" dirty="0"/>
          </a:p>
        </p:txBody>
      </p:sp>
      <p:sp>
        <p:nvSpPr>
          <p:cNvPr id="18" name="Text 16"/>
          <p:cNvSpPr/>
          <p:nvPr/>
        </p:nvSpPr>
        <p:spPr>
          <a:xfrm>
            <a:off x="837307" y="2579340"/>
            <a:ext cx="5975598" cy="426839"/>
          </a:xfrm>
          <a:prstGeom prst="rect">
            <a:avLst/>
          </a:prstGeom>
          <a:noFill/>
          <a:ln/>
        </p:spPr>
        <p:txBody>
          <a:bodyPr wrap="square" lIns="100727" tIns="123111" rIns="123111" bIns="100727" rtlCol="0" anchor="ctr">
            <a:normAutofit/>
          </a:bodyPr>
          <a:lstStyle/>
          <a:p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「博士論文口試費的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金額標準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是多少？」</a:t>
            </a:r>
            <a:endParaRPr lang="en-US" sz="1269" dirty="0"/>
          </a:p>
        </p:txBody>
      </p:sp>
      <p:sp>
        <p:nvSpPr>
          <p:cNvPr id="19" name="Text 17"/>
          <p:cNvSpPr/>
          <p:nvPr/>
        </p:nvSpPr>
        <p:spPr>
          <a:xfrm>
            <a:off x="837307" y="3082230"/>
            <a:ext cx="5975598" cy="426839"/>
          </a:xfrm>
          <a:prstGeom prst="rect">
            <a:avLst/>
          </a:prstGeom>
          <a:noFill/>
          <a:ln/>
        </p:spPr>
        <p:txBody>
          <a:bodyPr wrap="square" lIns="100727" tIns="123111" rIns="123111" bIns="100727" rtlCol="0" anchor="ctr">
            <a:normAutofit/>
          </a:bodyPr>
          <a:lstStyle/>
          <a:p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「這是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國科會計畫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，博士論文口試費的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金額標準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是多少？」</a:t>
            </a:r>
            <a:endParaRPr lang="en-US" sz="1269" dirty="0"/>
          </a:p>
        </p:txBody>
      </p:sp>
      <p:sp>
        <p:nvSpPr>
          <p:cNvPr id="20" name="Text 18"/>
          <p:cNvSpPr/>
          <p:nvPr/>
        </p:nvSpPr>
        <p:spPr>
          <a:xfrm>
            <a:off x="3314700" y="3726656"/>
            <a:ext cx="170111" cy="2415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02"/>
              </a:lnSpc>
              <a:buNone/>
            </a:pPr>
            <a:r>
              <a:rPr lang="en-US" sz="1340" b="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340" dirty="0"/>
          </a:p>
        </p:txBody>
      </p:sp>
      <p:sp>
        <p:nvSpPr>
          <p:cNvPr id="21" name="Text 19"/>
          <p:cNvSpPr/>
          <p:nvPr/>
        </p:nvSpPr>
        <p:spPr>
          <a:xfrm>
            <a:off x="4572744" y="3726656"/>
            <a:ext cx="680591" cy="2415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02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金額標準</a:t>
            </a:r>
            <a:endParaRPr lang="en-US" sz="1340" dirty="0"/>
          </a:p>
        </p:txBody>
      </p:sp>
      <p:sp>
        <p:nvSpPr>
          <p:cNvPr id="22" name="Text 20"/>
          <p:cNvSpPr/>
          <p:nvPr/>
        </p:nvSpPr>
        <p:spPr>
          <a:xfrm>
            <a:off x="7306121" y="2194173"/>
            <a:ext cx="4048423" cy="291257"/>
          </a:xfrm>
          <a:prstGeom prst="rect">
            <a:avLst/>
          </a:prstGeom>
          <a:noFill/>
          <a:ln/>
        </p:spPr>
        <p:txBody>
          <a:bodyPr wrap="square" lIns="0" tIns="0" rIns="0" bIns="56407" rtlCol="0" anchor="ctr">
            <a:normAutofit/>
          </a:bodyPr>
          <a:lstStyle/>
          <a:p>
            <a:pPr algn="l" indent="0" marL="0">
              <a:lnSpc>
                <a:spcPts val="1851"/>
              </a:lnSpc>
              <a:buNone/>
            </a:pPr>
            <a:r>
              <a:rPr lang="en-US" sz="1481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真的在問 funding｜exact scope 才改變</a:t>
            </a:r>
            <a:endParaRPr lang="en-US" sz="1481" dirty="0"/>
          </a:p>
        </p:txBody>
      </p:sp>
      <p:sp>
        <p:nvSpPr>
          <p:cNvPr id="23" name="Text 21"/>
          <p:cNvSpPr/>
          <p:nvPr/>
        </p:nvSpPr>
        <p:spPr>
          <a:xfrm>
            <a:off x="7306121" y="2579340"/>
            <a:ext cx="4048423" cy="426839"/>
          </a:xfrm>
          <a:prstGeom prst="rect">
            <a:avLst/>
          </a:prstGeom>
          <a:noFill/>
          <a:ln/>
        </p:spPr>
        <p:txBody>
          <a:bodyPr wrap="square" lIns="100727" tIns="123111" rIns="123111" bIns="100727" rtlCol="0" anchor="ctr">
            <a:normAutofit/>
          </a:bodyPr>
          <a:lstStyle/>
          <a:p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國科會計畫經費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能不能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支付</a:t>
            </a:r>
            <a:pPr algn="l" indent="0" marL="0">
              <a:lnSpc>
                <a:spcPts val="1777"/>
              </a:lnSpc>
              <a:buNone/>
            </a:pPr>
            <a:r>
              <a:rPr lang="en-US" sz="126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博士論文口試費？」</a:t>
            </a:r>
            <a:endParaRPr lang="en-US" sz="1269" dirty="0"/>
          </a:p>
        </p:txBody>
      </p:sp>
      <p:sp>
        <p:nvSpPr>
          <p:cNvPr id="24" name="Text 22"/>
          <p:cNvSpPr/>
          <p:nvPr/>
        </p:nvSpPr>
        <p:spPr>
          <a:xfrm>
            <a:off x="8649890" y="3223766"/>
            <a:ext cx="170111" cy="2415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02"/>
              </a:lnSpc>
              <a:buNone/>
            </a:pPr>
            <a:r>
              <a:rPr lang="en-US" sz="1340" b="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340" dirty="0"/>
          </a:p>
        </p:txBody>
      </p:sp>
      <p:sp>
        <p:nvSpPr>
          <p:cNvPr id="25" name="Text 23"/>
          <p:cNvSpPr/>
          <p:nvPr/>
        </p:nvSpPr>
        <p:spPr>
          <a:xfrm>
            <a:off x="8887122" y="3223766"/>
            <a:ext cx="1531144" cy="2415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02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國科會經費支付資格</a:t>
            </a:r>
            <a:endParaRPr lang="en-US" sz="1340" dirty="0"/>
          </a:p>
        </p:txBody>
      </p:sp>
      <p:sp>
        <p:nvSpPr>
          <p:cNvPr id="26" name="Text 24"/>
          <p:cNvSpPr/>
          <p:nvPr/>
        </p:nvSpPr>
        <p:spPr>
          <a:xfrm>
            <a:off x="806053" y="4495949"/>
            <a:ext cx="2892475" cy="317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03"/>
              </a:lnSpc>
              <a:buNone/>
            </a:pPr>
            <a:r>
              <a:rPr lang="en-US" sz="2503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36 / 36</a:t>
            </a:r>
            <a:endParaRPr lang="en-US" sz="2503" dirty="0"/>
          </a:p>
        </p:txBody>
      </p:sp>
      <p:sp>
        <p:nvSpPr>
          <p:cNvPr id="27" name="Text 25"/>
          <p:cNvSpPr/>
          <p:nvPr/>
        </p:nvSpPr>
        <p:spPr>
          <a:xfrm>
            <a:off x="806053" y="4858494"/>
            <a:ext cx="2892475" cy="3488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375"/>
              </a:lnSpc>
              <a:buNone/>
            </a:pPr>
            <a:r>
              <a:rPr lang="en-US" sz="1058" dirty="0">
                <a:solidFill>
                  <a:srgbClr val="B9C3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大類 family</a:t>
            </a:r>
            <a:endParaRPr lang="en-US" sz="1058" dirty="0"/>
          </a:p>
          <a:p>
            <a:pPr algn="ctr" indent="0" marL="0">
              <a:lnSpc>
                <a:spcPts val="1375"/>
              </a:lnSpc>
              <a:buNone/>
            </a:pPr>
            <a:r>
              <a:rPr lang="en-US" sz="1058" dirty="0">
                <a:solidFill>
                  <a:srgbClr val="B9C3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全部判對</a:t>
            </a:r>
            <a:endParaRPr lang="en-US" sz="1058" dirty="0"/>
          </a:p>
        </p:txBody>
      </p:sp>
      <p:sp>
        <p:nvSpPr>
          <p:cNvPr id="28" name="Text 26"/>
          <p:cNvSpPr/>
          <p:nvPr/>
        </p:nvSpPr>
        <p:spPr>
          <a:xfrm>
            <a:off x="3913882" y="4652962"/>
            <a:ext cx="380554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03" b="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29" name="Text 27"/>
          <p:cNvSpPr/>
          <p:nvPr/>
        </p:nvSpPr>
        <p:spPr>
          <a:xfrm>
            <a:off x="4509790" y="4495949"/>
            <a:ext cx="2892623" cy="317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03"/>
              </a:lnSpc>
              <a:buNone/>
            </a:pPr>
            <a:r>
              <a:rPr lang="en-US" sz="2503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31 / 36</a:t>
            </a:r>
            <a:endParaRPr lang="en-US" sz="2503" dirty="0"/>
          </a:p>
        </p:txBody>
      </p:sp>
      <p:sp>
        <p:nvSpPr>
          <p:cNvPr id="30" name="Text 28"/>
          <p:cNvSpPr/>
          <p:nvPr/>
        </p:nvSpPr>
        <p:spPr>
          <a:xfrm>
            <a:off x="4509790" y="4858494"/>
            <a:ext cx="2892623" cy="3488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375"/>
              </a:lnSpc>
              <a:buNone/>
            </a:pPr>
            <a:r>
              <a:rPr lang="en-US" sz="1058" dirty="0">
                <a:solidFill>
                  <a:srgbClr val="B9C3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exact scope</a:t>
            </a:r>
            <a:endParaRPr lang="en-US" sz="1058" dirty="0"/>
          </a:p>
          <a:p>
            <a:pPr algn="ctr" indent="0" marL="0">
              <a:lnSpc>
                <a:spcPts val="1375"/>
              </a:lnSpc>
              <a:buNone/>
            </a:pPr>
            <a:r>
              <a:rPr lang="en-US" sz="1058" dirty="0">
                <a:solidFill>
                  <a:srgbClr val="B9C3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精確判對</a:t>
            </a:r>
            <a:endParaRPr lang="en-US" sz="1058" dirty="0"/>
          </a:p>
        </p:txBody>
      </p:sp>
      <p:sp>
        <p:nvSpPr>
          <p:cNvPr id="31" name="Text 29"/>
          <p:cNvSpPr/>
          <p:nvPr/>
        </p:nvSpPr>
        <p:spPr>
          <a:xfrm>
            <a:off x="7617767" y="4652962"/>
            <a:ext cx="279648" cy="39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3128"/>
              </a:lnSpc>
              <a:buNone/>
            </a:pPr>
            <a:r>
              <a:rPr lang="en-US" sz="2203" b="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32" name="Text 30"/>
          <p:cNvSpPr/>
          <p:nvPr/>
        </p:nvSpPr>
        <p:spPr>
          <a:xfrm>
            <a:off x="8112770" y="4495949"/>
            <a:ext cx="3273177" cy="3178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503"/>
              </a:lnSpc>
              <a:buNone/>
            </a:pPr>
            <a:r>
              <a:rPr lang="en-US" sz="2503" b="1" dirty="0">
                <a:solidFill>
                  <a:srgbClr val="FFD5D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 / 5</a:t>
            </a:r>
            <a:endParaRPr lang="en-US" sz="2503" dirty="0"/>
          </a:p>
        </p:txBody>
      </p:sp>
      <p:sp>
        <p:nvSpPr>
          <p:cNvPr id="33" name="Text 31"/>
          <p:cNvSpPr/>
          <p:nvPr/>
        </p:nvSpPr>
        <p:spPr>
          <a:xfrm>
            <a:off x="8112770" y="4858494"/>
            <a:ext cx="3273177" cy="3488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375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應保持 scope 未決</a:t>
            </a:r>
            <a:pPr algn="ctr" indent="0" marL="0">
              <a:lnSpc>
                <a:spcPts val="1375"/>
              </a:lnSpc>
              <a:buNone/>
            </a:pPr>
            <a:endParaRPr lang="en-US" sz="1058" dirty="0"/>
          </a:p>
          <a:p>
            <a:pPr algn="ctr" indent="0" marL="0">
              <a:lnSpc>
                <a:spcPts val="1375"/>
              </a:lnSpc>
              <a:buNone/>
            </a:pPr>
            <a:r>
              <a:rPr lang="en-US" sz="1058" dirty="0">
                <a:solidFill>
                  <a:srgbClr val="B9C3D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模型卻全部多推一步</a:t>
            </a:r>
            <a:endParaRPr lang="en-US" sz="1058" dirty="0"/>
          </a:p>
        </p:txBody>
      </p:sp>
      <p:sp>
        <p:nvSpPr>
          <p:cNvPr id="34" name="Text 32"/>
          <p:cNvSpPr/>
          <p:nvPr/>
        </p:nvSpPr>
        <p:spPr>
          <a:xfrm>
            <a:off x="666750" y="5440710"/>
            <a:ext cx="10858500" cy="517327"/>
          </a:xfrm>
          <a:prstGeom prst="rect">
            <a:avLst/>
          </a:prstGeom>
          <a:noFill/>
          <a:ln/>
        </p:spPr>
        <p:txBody>
          <a:bodyPr wrap="square" lIns="125349" tIns="161163" rIns="161163" bIns="125349" rtlCol="0" anchor="ctr">
            <a:normAutofit/>
          </a:bodyPr>
          <a:lstStyle/>
          <a:p>
            <a:pPr algn="ctr" indent="0" marL="0">
              <a:lnSpc>
                <a:spcPts val="1951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核心錯誤：</a:t>
            </a:r>
            <a:pPr algn="ctr" indent="0" marL="0">
              <a:lnSpc>
                <a:spcPts val="1951"/>
              </a:lnSpc>
              <a:buNone/>
            </a:pPr>
            <a:r>
              <a:rPr lang="en-US" sz="1445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「文字裡有提到」≠「使用者正在問」；</a:t>
            </a:r>
            <a:pPr algn="ctr" indent="0" marL="0">
              <a:lnSpc>
                <a:spcPts val="1951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family match 也不等於 exact legal applicability。</a:t>
            </a:r>
            <a:endParaRPr lang="en-US" sz="1445" dirty="0"/>
          </a:p>
        </p:txBody>
      </p:sp>
      <p:sp>
        <p:nvSpPr>
          <p:cNvPr id="35" name="Text 3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2304604"/>
            <a:ext cx="5738515" cy="2834878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36692" y="2304604"/>
            <a:ext cx="4888557" cy="2834878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4A7B9">
                <a:alpha val="4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5242322"/>
            <a:ext cx="10858500" cy="621209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07703" y="3366343"/>
            <a:ext cx="5256609" cy="79414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07703" y="3366343"/>
            <a:ext cx="5256609" cy="0"/>
          </a:xfrm>
          <a:prstGeom prst="line">
            <a:avLst/>
          </a:prstGeom>
          <a:noFill/>
          <a:ln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7703" y="4160490"/>
            <a:ext cx="5256609" cy="79414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7703" y="4160490"/>
            <a:ext cx="5256609" cy="0"/>
          </a:xfrm>
          <a:prstGeom prst="line">
            <a:avLst/>
          </a:prstGeom>
          <a:noFill/>
          <a:ln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77645" y="3954363"/>
            <a:ext cx="4406652" cy="9525"/>
          </a:xfrm>
          <a:prstGeom prst="rect">
            <a:avLst/>
          </a:prstGeom>
          <a:solidFill>
            <a:srgbClr val="FFFFFF">
              <a:alpha val="1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750" y="1032421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第一個修法：把 scope 判斷拆成 requirements</a:t>
            </a:r>
            <a:endParaRPr lang="en-US" sz="3375" dirty="0"/>
          </a:p>
        </p:txBody>
      </p:sp>
      <p:sp>
        <p:nvSpPr>
          <p:cNvPr id="13" name="Text 11"/>
          <p:cNvSpPr/>
          <p:nvPr/>
        </p:nvSpPr>
        <p:spPr>
          <a:xfrm>
            <a:off x="666750" y="1869579"/>
            <a:ext cx="10858500" cy="3193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15"/>
              </a:lnSpc>
              <a:buNone/>
            </a:pPr>
            <a:r>
              <a:rPr lang="en-US" sz="1863" dirty="0">
                <a:solidFill>
                  <a:srgbClr val="B7C1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第一個假設：也許不是 LLM 不能判斷，而是「一次選 exact scope」太難。</a:t>
            </a:r>
            <a:endParaRPr lang="en-US" sz="1863" dirty="0"/>
          </a:p>
        </p:txBody>
      </p:sp>
      <p:sp>
        <p:nvSpPr>
          <p:cNvPr id="14" name="Text 12"/>
          <p:cNvSpPr/>
          <p:nvPr/>
        </p:nvSpPr>
        <p:spPr>
          <a:xfrm>
            <a:off x="907703" y="2458045"/>
            <a:ext cx="5256609" cy="430262"/>
          </a:xfrm>
          <a:prstGeom prst="rect">
            <a:avLst/>
          </a:prstGeom>
          <a:noFill/>
          <a:ln/>
        </p:spPr>
        <p:txBody>
          <a:bodyPr wrap="square" lIns="0" tIns="0" rIns="0" bIns="83325" rtlCol="0" anchor="ctr">
            <a:normAutofit/>
          </a:bodyPr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A79B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我們先把任務拆細</a:t>
            </a:r>
            <a:endParaRPr lang="en-US" sz="2187" dirty="0"/>
          </a:p>
        </p:txBody>
      </p:sp>
      <p:sp>
        <p:nvSpPr>
          <p:cNvPr id="15" name="Text 13"/>
          <p:cNvSpPr/>
          <p:nvPr/>
        </p:nvSpPr>
        <p:spPr>
          <a:xfrm>
            <a:off x="907703" y="2973139"/>
            <a:ext cx="5256609" cy="3315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11"/>
              </a:lnSpc>
              <a:buNone/>
            </a:pPr>
            <a:r>
              <a:rPr lang="en-US" sz="210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① LLM 不直接選 exact scope</a:t>
            </a:r>
            <a:endParaRPr lang="en-US" sz="2106" dirty="0"/>
          </a:p>
        </p:txBody>
      </p:sp>
      <p:sp>
        <p:nvSpPr>
          <p:cNvPr id="16" name="Text 14"/>
          <p:cNvSpPr/>
          <p:nvPr/>
        </p:nvSpPr>
        <p:spPr>
          <a:xfrm>
            <a:off x="907703" y="3437483"/>
            <a:ext cx="5256609" cy="3315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11"/>
              </a:lnSpc>
              <a:buNone/>
            </a:pPr>
            <a:r>
              <a:rPr lang="en-US" sz="210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② 逐條判斷 requirement</a:t>
            </a:r>
            <a:endParaRPr lang="en-US" sz="2106" dirty="0"/>
          </a:p>
        </p:txBody>
      </p:sp>
      <p:sp>
        <p:nvSpPr>
          <p:cNvPr id="17" name="Text 15"/>
          <p:cNvSpPr/>
          <p:nvPr/>
        </p:nvSpPr>
        <p:spPr>
          <a:xfrm>
            <a:off x="907703" y="3789611"/>
            <a:ext cx="5256609" cy="3092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36"/>
              </a:lnSpc>
              <a:buNone/>
            </a:pPr>
            <a:r>
              <a:rPr lang="en-US" sz="190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博士 / 口試 / 金額 / 人數 / funding</a:t>
            </a:r>
            <a:endParaRPr lang="en-US" sz="1904" dirty="0"/>
          </a:p>
        </p:txBody>
      </p:sp>
      <p:sp>
        <p:nvSpPr>
          <p:cNvPr id="18" name="Text 16"/>
          <p:cNvSpPr/>
          <p:nvPr/>
        </p:nvSpPr>
        <p:spPr>
          <a:xfrm>
            <a:off x="907703" y="4231630"/>
            <a:ext cx="5256609" cy="3315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11"/>
              </a:lnSpc>
              <a:buNone/>
            </a:pPr>
            <a:r>
              <a:rPr lang="en-US" sz="210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③ Server 再組 scope</a:t>
            </a:r>
            <a:endParaRPr lang="en-US" sz="2106" dirty="0"/>
          </a:p>
        </p:txBody>
      </p:sp>
      <p:sp>
        <p:nvSpPr>
          <p:cNvPr id="19" name="Text 17"/>
          <p:cNvSpPr/>
          <p:nvPr/>
        </p:nvSpPr>
        <p:spPr>
          <a:xfrm>
            <a:off x="907703" y="4583757"/>
            <a:ext cx="5256609" cy="3092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36"/>
              </a:lnSpc>
              <a:buNone/>
            </a:pPr>
            <a:r>
              <a:rPr lang="en-US" sz="190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requirements 全成立才建立</a:t>
            </a:r>
            <a:endParaRPr lang="en-US" sz="1904" dirty="0"/>
          </a:p>
        </p:txBody>
      </p:sp>
      <p:sp>
        <p:nvSpPr>
          <p:cNvPr id="20" name="Text 18"/>
          <p:cNvSpPr/>
          <p:nvPr/>
        </p:nvSpPr>
        <p:spPr>
          <a:xfrm>
            <a:off x="6877645" y="2458045"/>
            <a:ext cx="4406652" cy="430262"/>
          </a:xfrm>
          <a:prstGeom prst="rect">
            <a:avLst/>
          </a:prstGeom>
          <a:noFill/>
          <a:ln/>
        </p:spPr>
        <p:txBody>
          <a:bodyPr wrap="square" lIns="0" tIns="0" rIns="0" bIns="83325" rtlCol="0" anchor="ctr">
            <a:normAutofit/>
          </a:bodyPr>
          <a:lstStyle/>
          <a:p>
            <a:pPr algn="ctr" indent="0" marL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4A7B9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但原本的問題沒有消失</a:t>
            </a:r>
            <a:endParaRPr lang="en-US" sz="2187" dirty="0"/>
          </a:p>
        </p:txBody>
      </p:sp>
      <p:sp>
        <p:nvSpPr>
          <p:cNvPr id="21" name="Text 19"/>
          <p:cNvSpPr/>
          <p:nvPr/>
        </p:nvSpPr>
        <p:spPr>
          <a:xfrm>
            <a:off x="6877645" y="2952601"/>
            <a:ext cx="4406652" cy="534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4212"/>
              </a:lnSpc>
              <a:buNone/>
            </a:pPr>
            <a:r>
              <a:rPr lang="en-US" sz="4212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31 / 36 → 26 / 36</a:t>
            </a:r>
            <a:endParaRPr lang="en-US" sz="4212" dirty="0"/>
          </a:p>
        </p:txBody>
      </p:sp>
      <p:sp>
        <p:nvSpPr>
          <p:cNvPr id="22" name="Text 20"/>
          <p:cNvSpPr/>
          <p:nvPr/>
        </p:nvSpPr>
        <p:spPr>
          <a:xfrm>
            <a:off x="6877645" y="3533775"/>
            <a:ext cx="4406652" cy="3332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624"/>
              </a:lnSpc>
              <a:buNone/>
            </a:pPr>
            <a:r>
              <a:rPr lang="en-US" sz="194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exact scope accuracy 反而下降</a:t>
            </a:r>
            <a:endParaRPr lang="en-US" sz="1944" dirty="0"/>
          </a:p>
        </p:txBody>
      </p:sp>
      <p:sp>
        <p:nvSpPr>
          <p:cNvPr id="23" name="Text 21"/>
          <p:cNvSpPr/>
          <p:nvPr/>
        </p:nvSpPr>
        <p:spPr>
          <a:xfrm>
            <a:off x="6877645" y="4040981"/>
            <a:ext cx="4406652" cy="52714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4151"/>
              </a:lnSpc>
              <a:buNone/>
            </a:pPr>
            <a:r>
              <a:rPr lang="en-US" sz="4151" b="1" dirty="0">
                <a:solidFill>
                  <a:srgbClr val="FFD5D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 / 5</a:t>
            </a:r>
            <a:endParaRPr lang="en-US" sz="4151" dirty="0"/>
          </a:p>
        </p:txBody>
      </p:sp>
      <p:sp>
        <p:nvSpPr>
          <p:cNvPr id="24" name="Text 22"/>
          <p:cNvSpPr/>
          <p:nvPr/>
        </p:nvSpPr>
        <p:spPr>
          <a:xfrm>
            <a:off x="6877645" y="4619476"/>
            <a:ext cx="4406652" cy="3665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887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該停下來的案例，仍全部多推一步</a:t>
            </a:r>
            <a:endParaRPr lang="en-US" sz="2187" dirty="0"/>
          </a:p>
        </p:txBody>
      </p:sp>
      <p:sp>
        <p:nvSpPr>
          <p:cNvPr id="25" name="Text 23"/>
          <p:cNvSpPr/>
          <p:nvPr/>
        </p:nvSpPr>
        <p:spPr>
          <a:xfrm>
            <a:off x="666750" y="5242322"/>
            <a:ext cx="10858500" cy="621209"/>
          </a:xfrm>
          <a:prstGeom prst="rect">
            <a:avLst/>
          </a:prstGeom>
          <a:noFill/>
          <a:ln/>
        </p:spPr>
        <p:txBody>
          <a:bodyPr wrap="square" lIns="123444" tIns="185166" rIns="185166" bIns="123444" rtlCol="0" anchor="ctr">
            <a:normAutofit/>
          </a:bodyPr>
          <a:lstStyle/>
          <a:p>
            <a:pPr algn="ctr" indent="0" marL="0">
              <a:lnSpc>
                <a:spcPts val="2799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問題不是 prompt 不夠細：</a:t>
            </a:r>
            <a:pPr algn="ctr" indent="0" marL="0">
              <a:lnSpc>
                <a:spcPts val="2799"/>
              </a:lnSpc>
              <a:buNone/>
            </a:pPr>
            <a:r>
              <a:rPr lang="en-US" sz="2187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requirement 的 semantic yes / no 仍由 LLM 拍板。</a:t>
            </a:r>
            <a:endParaRPr lang="en-US" sz="2187" dirty="0"/>
          </a:p>
        </p:txBody>
      </p:sp>
      <p:sp>
        <p:nvSpPr>
          <p:cNvPr id="26" name="Text 2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218039" y="2095946"/>
            <a:ext cx="5307211" cy="3252192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9AE6C8">
                <a:alpha val="4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2095946"/>
            <a:ext cx="5307062" cy="3252192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4A7B9">
                <a:alpha val="4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5450979"/>
            <a:ext cx="10858500" cy="621209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58992" y="4736455"/>
            <a:ext cx="4825305" cy="45824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58992" y="4736455"/>
            <a:ext cx="4825305" cy="0"/>
          </a:xfrm>
          <a:prstGeom prst="line">
            <a:avLst/>
          </a:prstGeom>
          <a:noFill/>
          <a:ln w="9525">
            <a:solidFill>
              <a:srgbClr val="9AE6C8">
                <a:alpha val="28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7703" y="4391918"/>
            <a:ext cx="4825157" cy="45824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7703" y="4391918"/>
            <a:ext cx="4825157" cy="0"/>
          </a:xfrm>
          <a:prstGeom prst="line">
            <a:avLst/>
          </a:prstGeom>
          <a:noFill/>
          <a:ln w="9525">
            <a:solidFill>
              <a:srgbClr val="F4A7B9">
                <a:alpha val="28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6750" y="823764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實驗後真正改的：把 semantic authority 往後移</a:t>
            </a:r>
            <a:endParaRPr lang="en-US" sz="3375" dirty="0"/>
          </a:p>
        </p:txBody>
      </p:sp>
      <p:sp>
        <p:nvSpPr>
          <p:cNvPr id="12" name="Text 10"/>
          <p:cNvSpPr/>
          <p:nvPr/>
        </p:nvSpPr>
        <p:spPr>
          <a:xfrm>
            <a:off x="666750" y="1660922"/>
            <a:ext cx="10858500" cy="3193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15"/>
              </a:lnSpc>
              <a:buNone/>
            </a:pPr>
            <a:r>
              <a:rPr lang="en-US" sz="1863" dirty="0">
                <a:solidFill>
                  <a:srgbClr val="B7C1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真正要改的不是「怎麼問 LLM」，而是「LLM 的判斷能不能直接取得 authority」。</a:t>
            </a:r>
            <a:endParaRPr lang="en-US" sz="1863" dirty="0"/>
          </a:p>
        </p:txBody>
      </p:sp>
      <p:sp>
        <p:nvSpPr>
          <p:cNvPr id="13" name="Text 11"/>
          <p:cNvSpPr/>
          <p:nvPr/>
        </p:nvSpPr>
        <p:spPr>
          <a:xfrm>
            <a:off x="907703" y="2249388"/>
            <a:ext cx="4825157" cy="430262"/>
          </a:xfrm>
          <a:prstGeom prst="rect">
            <a:avLst/>
          </a:prstGeom>
          <a:noFill/>
          <a:ln/>
        </p:spPr>
        <p:txBody>
          <a:bodyPr wrap="square" lIns="0" tIns="0" rIns="0" bIns="83325" rtlCol="0" anchor="ctr">
            <a:normAutofit/>
          </a:bodyPr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F4A7B9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第一次修法</a:t>
            </a:r>
            <a:endParaRPr lang="en-US" sz="2187" dirty="0"/>
          </a:p>
        </p:txBody>
      </p:sp>
      <p:sp>
        <p:nvSpPr>
          <p:cNvPr id="14" name="Text 12"/>
          <p:cNvSpPr/>
          <p:nvPr/>
        </p:nvSpPr>
        <p:spPr>
          <a:xfrm>
            <a:off x="907703" y="2751534"/>
            <a:ext cx="4825157" cy="7765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59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判斷：</a:t>
            </a:r>
            <a:endParaRPr lang="en-US" sz="2390" dirty="0"/>
          </a:p>
          <a:p>
            <a:pPr algn="l" indent="0" marL="0">
              <a:lnSpc>
                <a:spcPts val="3059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「這個 requirement 成立嗎？」</a:t>
            </a:r>
            <a:endParaRPr lang="en-US" sz="2390" dirty="0"/>
          </a:p>
        </p:txBody>
      </p:sp>
      <p:sp>
        <p:nvSpPr>
          <p:cNvPr id="15" name="Text 13"/>
          <p:cNvSpPr/>
          <p:nvPr/>
        </p:nvSpPr>
        <p:spPr>
          <a:xfrm>
            <a:off x="907703" y="3615482"/>
            <a:ext cx="4825157" cy="6890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14"/>
              </a:lnSpc>
              <a:buNone/>
            </a:pPr>
            <a:r>
              <a:rPr lang="en-US" sz="2025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Server 只負責組 scope；
</a:t>
            </a:r>
            <a:pPr algn="l" indent="0" marL="0">
              <a:lnSpc>
                <a:spcPts val="2714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semantic yes / no 仍由模型決定。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07703" y="4391918"/>
            <a:ext cx="4825157" cy="458242"/>
          </a:xfrm>
          <a:prstGeom prst="rect">
            <a:avLst/>
          </a:prstGeom>
          <a:noFill/>
          <a:ln/>
        </p:spPr>
        <p:txBody>
          <a:bodyPr wrap="square" lIns="82296" tIns="0" rIns="0" bIns="0" rtlCol="0" anchor="ctr">
            <a:normAutofit/>
          </a:bodyPr>
          <a:lstStyle/>
          <a:p>
            <a:pPr algn="l" indent="0" marL="0">
              <a:lnSpc>
                <a:spcPts val="2887"/>
              </a:lnSpc>
              <a:buNone/>
            </a:pPr>
            <a:r>
              <a:rPr lang="en-US" sz="2187" b="1" dirty="0">
                <a:solidFill>
                  <a:srgbClr val="FFD5D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semantic authority 仍在 LLM</a:t>
            </a:r>
            <a:endParaRPr lang="en-US" sz="2187" dirty="0"/>
          </a:p>
        </p:txBody>
      </p:sp>
      <p:sp>
        <p:nvSpPr>
          <p:cNvPr id="17" name="Text 15"/>
          <p:cNvSpPr/>
          <p:nvPr/>
        </p:nvSpPr>
        <p:spPr>
          <a:xfrm>
            <a:off x="6458992" y="2249388"/>
            <a:ext cx="4825305" cy="430262"/>
          </a:xfrm>
          <a:prstGeom prst="rect">
            <a:avLst/>
          </a:prstGeom>
          <a:noFill/>
          <a:ln/>
        </p:spPr>
        <p:txBody>
          <a:bodyPr wrap="square" lIns="0" tIns="0" rIns="0" bIns="83325" rtlCol="0" anchor="ctr">
            <a:normAutofit/>
          </a:bodyPr>
          <a:lstStyle/>
          <a:p>
            <a:pPr algn="l" indent="0" marL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現在的做法</a:t>
            </a:r>
            <a:endParaRPr lang="en-US" sz="2187" dirty="0"/>
          </a:p>
        </p:txBody>
      </p:sp>
      <p:sp>
        <p:nvSpPr>
          <p:cNvPr id="18" name="Text 16"/>
          <p:cNvSpPr/>
          <p:nvPr/>
        </p:nvSpPr>
        <p:spPr>
          <a:xfrm>
            <a:off x="6458992" y="2751534"/>
            <a:ext cx="4825305" cy="7765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59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只說：</a:t>
            </a:r>
            <a:endParaRPr lang="en-US" sz="2390" dirty="0"/>
          </a:p>
          <a:p>
            <a:pPr algn="l" indent="0" marL="0">
              <a:lnSpc>
                <a:spcPts val="3059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「這些原文片段可能有用。」</a:t>
            </a:r>
            <a:endParaRPr lang="en-US" sz="2390" dirty="0"/>
          </a:p>
        </p:txBody>
      </p:sp>
      <p:sp>
        <p:nvSpPr>
          <p:cNvPr id="19" name="Text 17"/>
          <p:cNvSpPr/>
          <p:nvPr/>
        </p:nvSpPr>
        <p:spPr>
          <a:xfrm>
            <a:off x="6458992" y="3615482"/>
            <a:ext cx="4825305" cy="103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14"/>
              </a:lnSpc>
              <a:buNone/>
            </a:pPr>
            <a:r>
              <a:rPr lang="en-US" sz="2025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typed meaning / ownership / applicability</a:t>
            </a:r>
            <a:endParaRPr lang="en-US" sz="2025" dirty="0"/>
          </a:p>
          <a:p>
            <a:pPr algn="l" indent="0" marL="0">
              <a:lnSpc>
                <a:spcPts val="2714"/>
              </a:lnSpc>
              <a:buNone/>
            </a:pPr>
            <a:r>
              <a:rPr lang="en-US" sz="2025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 </a:t>
            </a:r>
            <a:endParaRPr lang="en-US" sz="2025" dirty="0"/>
          </a:p>
          <a:p>
            <a:pPr algn="l" indent="0" marL="0">
              <a:lnSpc>
                <a:spcPts val="2714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reviewed / static proof</a:t>
            </a:r>
            <a:endParaRPr lang="en-US" sz="2025" dirty="0"/>
          </a:p>
        </p:txBody>
      </p:sp>
      <p:sp>
        <p:nvSpPr>
          <p:cNvPr id="20" name="Text 18"/>
          <p:cNvSpPr/>
          <p:nvPr/>
        </p:nvSpPr>
        <p:spPr>
          <a:xfrm>
            <a:off x="6458992" y="4736455"/>
            <a:ext cx="4825305" cy="458242"/>
          </a:xfrm>
          <a:prstGeom prst="rect">
            <a:avLst/>
          </a:prstGeom>
          <a:noFill/>
          <a:ln/>
        </p:spPr>
        <p:txBody>
          <a:bodyPr wrap="square" lIns="82296" tIns="0" rIns="0" bIns="0" rtlCol="0" anchor="ctr">
            <a:normAutofit/>
          </a:bodyPr>
          <a:lstStyle/>
          <a:p>
            <a:pPr algn="l" indent="0" marL="0">
              <a:lnSpc>
                <a:spcPts val="2887"/>
              </a:lnSpc>
              <a:buNone/>
            </a:pPr>
            <a:r>
              <a:rPr lang="en-US" sz="2187" b="1" dirty="0">
                <a:solidFill>
                  <a:srgbClr val="B8F2D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proposal 本身沒有 legal authority</a:t>
            </a:r>
            <a:endParaRPr lang="en-US" sz="2187" dirty="0"/>
          </a:p>
        </p:txBody>
      </p:sp>
      <p:sp>
        <p:nvSpPr>
          <p:cNvPr id="21" name="Text 19"/>
          <p:cNvSpPr/>
          <p:nvPr/>
        </p:nvSpPr>
        <p:spPr>
          <a:xfrm>
            <a:off x="666750" y="5450979"/>
            <a:ext cx="10858500" cy="621209"/>
          </a:xfrm>
          <a:prstGeom prst="rect">
            <a:avLst/>
          </a:prstGeom>
          <a:noFill/>
          <a:ln/>
        </p:spPr>
        <p:txBody>
          <a:bodyPr wrap="square" lIns="123444" tIns="185166" rIns="185166" bIns="123444" rtlCol="0" anchor="ctr">
            <a:normAutofit/>
          </a:bodyPr>
          <a:lstStyle/>
          <a:p>
            <a:pPr algn="ctr" indent="0" marL="0">
              <a:lnSpc>
                <a:spcPts val="2799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沒被拿掉：</a:t>
            </a:r>
            <a:pPr algn="ctr" indent="0" marL="0">
              <a:lnSpc>
                <a:spcPts val="2799"/>
              </a:lnSpc>
              <a:buNone/>
            </a:pPr>
            <a:r>
              <a:rPr lang="en-US" sz="2187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只是從 semantic decider 變成 evidence proposer。</a:t>
            </a:r>
            <a:endParaRPr lang="en-US" sz="2187" dirty="0"/>
          </a:p>
        </p:txBody>
      </p:sp>
      <p:sp>
        <p:nvSpPr>
          <p:cNvPr id="22" name="Text 20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336851" y="2701082"/>
            <a:ext cx="3518148" cy="2548384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7DD3FC">
                <a:alpha val="34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2701082"/>
            <a:ext cx="3517999" cy="2548384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07102" y="2701082"/>
            <a:ext cx="3517999" cy="2548384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9AE6C8">
                <a:alpha val="36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1764506"/>
            <a:ext cx="10858500" cy="563910"/>
          </a:xfrm>
          <a:prstGeom prst="roundRect">
            <a:avLst/>
          </a:prstGeom>
          <a:solidFill>
            <a:srgbClr val="F4A7B9">
              <a:alpha val="7000"/>
            </a:srgbClr>
          </a:solidFill>
          <a:ln w="9525">
            <a:solidFill>
              <a:srgbClr val="F4A7B9">
                <a:alpha val="32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356771"/>
            <a:ext cx="10858500" cy="519559"/>
          </a:xfrm>
          <a:prstGeom prst="roundRect">
            <a:avLst/>
          </a:prstGeom>
          <a:solidFill>
            <a:srgbClr val="8B7CF6">
              <a:alpha val="8000"/>
            </a:srgbClr>
          </a:solidFill>
          <a:ln w="9525">
            <a:solidFill>
              <a:srgbClr val="C4B5FD">
                <a:alpha val="3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91202" y="3711625"/>
            <a:ext cx="3149798" cy="920948"/>
          </a:xfrm>
          <a:prstGeom prst="roundRect">
            <a:avLst/>
          </a:prstGeom>
          <a:solidFill>
            <a:srgbClr val="0B13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20952" y="3711625"/>
            <a:ext cx="3149947" cy="682526"/>
          </a:xfrm>
          <a:prstGeom prst="roundRect">
            <a:avLst/>
          </a:prstGeom>
          <a:solidFill>
            <a:srgbClr val="0B13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0850" y="3711625"/>
            <a:ext cx="3149798" cy="682526"/>
          </a:xfrm>
          <a:prstGeom prst="roundRect">
            <a:avLst/>
          </a:prstGeom>
          <a:solidFill>
            <a:srgbClr val="0B13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0952" y="4501455"/>
            <a:ext cx="3149947" cy="57462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0952" y="4501455"/>
            <a:ext cx="3149947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0850" y="4501455"/>
            <a:ext cx="3149798" cy="33903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0850" y="4501455"/>
            <a:ext cx="3149798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91202" y="4739878"/>
            <a:ext cx="3149798" cy="33903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91202" y="4739878"/>
            <a:ext cx="3149798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7307" y="1897112"/>
            <a:ext cx="510034" cy="298698"/>
          </a:xfrm>
          <a:prstGeom prst="roundRect">
            <a:avLst/>
          </a:prstGeom>
          <a:solidFill>
            <a:srgbClr val="F4A7B9">
              <a:alpha val="1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6750" y="1019621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Schema 為什麼要拆？</a:t>
            </a:r>
            <a:endParaRPr lang="en-US" sz="3075" dirty="0"/>
          </a:p>
        </p:txBody>
      </p:sp>
      <p:sp>
        <p:nvSpPr>
          <p:cNvPr id="20" name="Text 18"/>
          <p:cNvSpPr/>
          <p:nvPr/>
        </p:nvSpPr>
        <p:spPr>
          <a:xfrm>
            <a:off x="837307" y="1897112"/>
            <a:ext cx="510034" cy="298698"/>
          </a:xfrm>
          <a:prstGeom prst="rect">
            <a:avLst/>
          </a:prstGeom>
          <a:noFill/>
          <a:ln/>
        </p:spPr>
        <p:txBody>
          <a:bodyPr wrap="square" lIns="44768" tIns="94012" rIns="94012" bIns="44768" rtlCol="0" anchor="ctr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69" b="1" dirty="0">
                <a:solidFill>
                  <a:srgbClr val="FFC1C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舊版</a:t>
            </a:r>
            <a:endParaRPr lang="en-US" sz="1269" dirty="0"/>
          </a:p>
        </p:txBody>
      </p:sp>
      <p:sp>
        <p:nvSpPr>
          <p:cNvPr id="21" name="Text 19"/>
          <p:cNvSpPr/>
          <p:nvPr/>
        </p:nvSpPr>
        <p:spPr>
          <a:xfrm>
            <a:off x="1508373" y="1900982"/>
            <a:ext cx="1332905" cy="2909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91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topic + facts</a:t>
            </a:r>
            <a:endParaRPr lang="en-US" sz="1763" dirty="0"/>
          </a:p>
        </p:txBody>
      </p:sp>
      <p:sp>
        <p:nvSpPr>
          <p:cNvPr id="22" name="Text 20"/>
          <p:cNvSpPr/>
          <p:nvPr/>
        </p:nvSpPr>
        <p:spPr>
          <a:xfrm>
            <a:off x="3002310" y="1918395"/>
            <a:ext cx="5122962" cy="25613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16"/>
              </a:lnSpc>
              <a:buNone/>
            </a:pPr>
            <a:r>
              <a:rPr lang="en-US" sz="155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兩次 LLM 理解後，直接形成後段 rule engine 的結構化輸入</a:t>
            </a:r>
            <a:endParaRPr lang="en-US" sz="1551" dirty="0"/>
          </a:p>
        </p:txBody>
      </p:sp>
      <p:sp>
        <p:nvSpPr>
          <p:cNvPr id="23" name="Text 21"/>
          <p:cNvSpPr/>
          <p:nvPr/>
        </p:nvSpPr>
        <p:spPr>
          <a:xfrm>
            <a:off x="666750" y="2406700"/>
            <a:ext cx="10858500" cy="20940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75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↓ 新版把前段原本容易混在一起的三種 semantic responsibility 分開</a:t>
            </a:r>
            <a:endParaRPr lang="en-US" sz="1375" dirty="0"/>
          </a:p>
        </p:txBody>
      </p:sp>
      <p:sp>
        <p:nvSpPr>
          <p:cNvPr id="24" name="Text 22"/>
          <p:cNvSpPr/>
          <p:nvPr/>
        </p:nvSpPr>
        <p:spPr>
          <a:xfrm>
            <a:off x="850850" y="2871639"/>
            <a:ext cx="3149798" cy="346918"/>
          </a:xfrm>
          <a:prstGeom prst="rect">
            <a:avLst/>
          </a:prstGeom>
          <a:noFill/>
          <a:ln/>
        </p:spPr>
        <p:txBody>
          <a:bodyPr wrap="square" lIns="0" tIns="0" rIns="0" bIns="67151" rtlCol="0" anchor="ctr">
            <a:normAutofit/>
          </a:bodyPr>
          <a:lstStyle/>
          <a:p>
            <a:pPr algn="l" indent="0" marL="0">
              <a:lnSpc>
                <a:spcPts val="2203"/>
              </a:lnSpc>
              <a:buNone/>
            </a:pPr>
            <a:r>
              <a:rPr lang="en-US" sz="1763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request_intent</a:t>
            </a:r>
            <a:endParaRPr lang="en-US" sz="1763" dirty="0"/>
          </a:p>
        </p:txBody>
      </p:sp>
      <p:sp>
        <p:nvSpPr>
          <p:cNvPr id="25" name="Text 23"/>
          <p:cNvSpPr/>
          <p:nvPr/>
        </p:nvSpPr>
        <p:spPr>
          <a:xfrm>
            <a:off x="850850" y="3290143"/>
            <a:ext cx="3149798" cy="314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904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使用者現在在問什麼？</a:t>
            </a:r>
            <a:endParaRPr lang="en-US" sz="1904" dirty="0"/>
          </a:p>
        </p:txBody>
      </p:sp>
      <p:sp>
        <p:nvSpPr>
          <p:cNvPr id="26" name="Text 24"/>
          <p:cNvSpPr/>
          <p:nvPr/>
        </p:nvSpPr>
        <p:spPr>
          <a:xfrm>
            <a:off x="850850" y="3711625"/>
            <a:ext cx="3149798" cy="682526"/>
          </a:xfrm>
          <a:prstGeom prst="rect">
            <a:avLst/>
          </a:prstGeom>
          <a:noFill/>
          <a:ln/>
        </p:spPr>
        <p:txBody>
          <a:bodyPr wrap="square" lIns="102965" tIns="116396" rIns="116396" bIns="102965" rtlCol="0" anchor="ctr">
            <a:normAutofit/>
          </a:bodyPr>
          <a:lstStyle/>
          <a:p>
            <a:pPr algn="l" indent="0" marL="0">
              <a:lnSpc>
                <a:spcPts val="1878"/>
              </a:lnSpc>
              <a:buNone/>
            </a:pPr>
            <a:r>
              <a:rPr lang="en-US" sz="1269" dirty="0">
                <a:solidFill>
                  <a:srgbClr val="E7EBF5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target = THESIS_ORAL_DEFENSE</a:t>
            </a:r>
            <a:endParaRPr lang="en-US" sz="1269" dirty="0"/>
          </a:p>
          <a:p>
            <a:pPr algn="l" indent="0" marL="0">
              <a:lnSpc>
                <a:spcPts val="1878"/>
              </a:lnSpc>
              <a:buNone/>
            </a:pPr>
            <a:r>
              <a:rPr lang="en-US" sz="1269" dirty="0">
                <a:solidFill>
                  <a:srgbClr val="E7EBF5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question = AMOUNT_STANDARD</a:t>
            </a:r>
            <a:endParaRPr lang="en-US" sz="1269" dirty="0"/>
          </a:p>
        </p:txBody>
      </p:sp>
      <p:sp>
        <p:nvSpPr>
          <p:cNvPr id="27" name="Text 25"/>
          <p:cNvSpPr/>
          <p:nvPr/>
        </p:nvSpPr>
        <p:spPr>
          <a:xfrm>
            <a:off x="850850" y="4501455"/>
            <a:ext cx="3149798" cy="339030"/>
          </a:xfrm>
          <a:prstGeom prst="rect">
            <a:avLst/>
          </a:prstGeom>
          <a:noFill/>
          <a:ln/>
        </p:spPr>
        <p:txBody>
          <a:bodyPr wrap="square" lIns="94012" tIns="0" rIns="0" bIns="0" rtlCol="0" anchor="ctr">
            <a:normAutofit/>
          </a:bodyPr>
          <a:lstStyle/>
          <a:p>
            <a:pPr algn="l" indent="0" marL="0">
              <a:lnSpc>
                <a:spcPts val="1856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有提到 2000 元</a:t>
            </a:r>
            <a:pPr algn="l" indent="0" marL="0">
              <a:lnSpc>
                <a:spcPts val="1856"/>
              </a:lnSpc>
              <a:buNone/>
            </a:pPr>
            <a:r>
              <a:rPr lang="en-US" sz="1375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≠ 正在問金額標準</a:t>
            </a:r>
            <a:endParaRPr lang="en-US" sz="1375" dirty="0"/>
          </a:p>
        </p:txBody>
      </p:sp>
      <p:sp>
        <p:nvSpPr>
          <p:cNvPr id="28" name="Text 26"/>
          <p:cNvSpPr/>
          <p:nvPr/>
        </p:nvSpPr>
        <p:spPr>
          <a:xfrm>
            <a:off x="4520952" y="2871639"/>
            <a:ext cx="3149947" cy="346918"/>
          </a:xfrm>
          <a:prstGeom prst="rect">
            <a:avLst/>
          </a:prstGeom>
          <a:noFill/>
          <a:ln/>
        </p:spPr>
        <p:txBody>
          <a:bodyPr wrap="square" lIns="0" tIns="0" rIns="0" bIns="67151" rtlCol="0" anchor="ctr">
            <a:normAutofit/>
          </a:bodyPr>
          <a:lstStyle/>
          <a:p>
            <a:pPr algn="l" indent="0" marL="0">
              <a:lnSpc>
                <a:spcPts val="2203"/>
              </a:lnSpc>
              <a:buNone/>
            </a:pPr>
            <a:r>
              <a:rPr lang="en-US" sz="1763" b="1" dirty="0">
                <a:solidFill>
                  <a:srgbClr val="9BDC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scenario_facts</a:t>
            </a:r>
            <a:endParaRPr lang="en-US" sz="1763" dirty="0"/>
          </a:p>
        </p:txBody>
      </p:sp>
      <p:sp>
        <p:nvSpPr>
          <p:cNvPr id="29" name="Text 27"/>
          <p:cNvSpPr/>
          <p:nvPr/>
        </p:nvSpPr>
        <p:spPr>
          <a:xfrm>
            <a:off x="4520952" y="3290143"/>
            <a:ext cx="3149947" cy="314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904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這個案件本身是什麼？</a:t>
            </a:r>
            <a:endParaRPr lang="en-US" sz="1904" dirty="0"/>
          </a:p>
        </p:txBody>
      </p:sp>
      <p:sp>
        <p:nvSpPr>
          <p:cNvPr id="30" name="Text 28"/>
          <p:cNvSpPr/>
          <p:nvPr/>
        </p:nvSpPr>
        <p:spPr>
          <a:xfrm>
            <a:off x="4520952" y="3711625"/>
            <a:ext cx="3149947" cy="682526"/>
          </a:xfrm>
          <a:prstGeom prst="rect">
            <a:avLst/>
          </a:prstGeom>
          <a:noFill/>
          <a:ln/>
        </p:spPr>
        <p:txBody>
          <a:bodyPr wrap="square" lIns="102965" tIns="116396" rIns="116396" bIns="102965" rtlCol="0" anchor="ctr">
            <a:normAutofit/>
          </a:bodyPr>
          <a:lstStyle/>
          <a:p>
            <a:pPr algn="l" indent="0" marL="0">
              <a:lnSpc>
                <a:spcPts val="1878"/>
              </a:lnSpc>
              <a:buNone/>
            </a:pPr>
            <a:r>
              <a:rPr lang="en-US" sz="1269" dirty="0">
                <a:solidFill>
                  <a:srgbClr val="E7EBF5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degree_level = 博士班</a:t>
            </a:r>
            <a:endParaRPr lang="en-US" sz="1269" dirty="0"/>
          </a:p>
          <a:p>
            <a:pPr algn="l" indent="0" marL="0">
              <a:lnSpc>
                <a:spcPts val="1878"/>
              </a:lnSpc>
              <a:buNone/>
            </a:pPr>
            <a:r>
              <a:rPr lang="en-US" sz="1269" dirty="0">
                <a:solidFill>
                  <a:srgbClr val="E7EBF5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per_person_fee = 2000</a:t>
            </a:r>
            <a:endParaRPr lang="en-US" sz="1269" dirty="0"/>
          </a:p>
        </p:txBody>
      </p:sp>
      <p:sp>
        <p:nvSpPr>
          <p:cNvPr id="31" name="Text 29"/>
          <p:cNvSpPr/>
          <p:nvPr/>
        </p:nvSpPr>
        <p:spPr>
          <a:xfrm>
            <a:off x="4520952" y="4501455"/>
            <a:ext cx="3149947" cy="574625"/>
          </a:xfrm>
          <a:prstGeom prst="rect">
            <a:avLst/>
          </a:prstGeom>
          <a:noFill/>
          <a:ln/>
        </p:spPr>
        <p:txBody>
          <a:bodyPr wrap="square" lIns="94012" tIns="0" rIns="0" bIns="0" rtlCol="0" anchor="ctr">
            <a:normAutofit/>
          </a:bodyPr>
          <a:lstStyle/>
          <a:p>
            <a:pPr algn="l" indent="0" marL="0">
              <a:lnSpc>
                <a:spcPts val="1856"/>
              </a:lnSpc>
              <a:buNone/>
            </a:pPr>
            <a:r>
              <a:rPr lang="en-US" sz="1375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案件裡的事實，</a:t>
            </a:r>
            <a:pPr algn="l" indent="0" marL="0">
              <a:lnSpc>
                <a:spcPts val="1856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不直接決定 query intent</a:t>
            </a:r>
            <a:endParaRPr lang="en-US" sz="1375" dirty="0"/>
          </a:p>
        </p:txBody>
      </p:sp>
      <p:sp>
        <p:nvSpPr>
          <p:cNvPr id="32" name="Text 30"/>
          <p:cNvSpPr/>
          <p:nvPr/>
        </p:nvSpPr>
        <p:spPr>
          <a:xfrm>
            <a:off x="8191202" y="2871639"/>
            <a:ext cx="3149798" cy="346918"/>
          </a:xfrm>
          <a:prstGeom prst="rect">
            <a:avLst/>
          </a:prstGeom>
          <a:noFill/>
          <a:ln/>
        </p:spPr>
        <p:txBody>
          <a:bodyPr wrap="square" lIns="0" tIns="0" rIns="0" bIns="67151" rtlCol="0" anchor="ctr">
            <a:normAutofit/>
          </a:bodyPr>
          <a:lstStyle/>
          <a:p>
            <a:pPr algn="l" indent="0" marL="0">
              <a:lnSpc>
                <a:spcPts val="2203"/>
              </a:lnSpc>
              <a:buNone/>
            </a:pPr>
            <a:r>
              <a:rPr lang="en-US" sz="1763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ownership proof</a:t>
            </a:r>
            <a:endParaRPr lang="en-US" sz="1763" dirty="0"/>
          </a:p>
        </p:txBody>
      </p:sp>
      <p:sp>
        <p:nvSpPr>
          <p:cNvPr id="33" name="Text 31"/>
          <p:cNvSpPr/>
          <p:nvPr/>
        </p:nvSpPr>
        <p:spPr>
          <a:xfrm>
            <a:off x="8191202" y="3290143"/>
            <a:ext cx="3149798" cy="314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904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這個值真的屬於誰？</a:t>
            </a:r>
            <a:endParaRPr lang="en-US" sz="1904" dirty="0"/>
          </a:p>
        </p:txBody>
      </p:sp>
      <p:sp>
        <p:nvSpPr>
          <p:cNvPr id="34" name="Text 32"/>
          <p:cNvSpPr/>
          <p:nvPr/>
        </p:nvSpPr>
        <p:spPr>
          <a:xfrm>
            <a:off x="8191202" y="3711625"/>
            <a:ext cx="3149798" cy="920948"/>
          </a:xfrm>
          <a:prstGeom prst="rect">
            <a:avLst/>
          </a:prstGeom>
          <a:noFill/>
          <a:ln/>
        </p:spPr>
        <p:txBody>
          <a:bodyPr wrap="square" lIns="102965" tIns="116396" rIns="116396" bIns="102965" rtlCol="0" anchor="ctr">
            <a:normAutofit/>
          </a:bodyPr>
          <a:lstStyle/>
          <a:p>
            <a:pPr algn="l" indent="0" marL="0">
              <a:lnSpc>
                <a:spcPts val="1878"/>
              </a:lnSpc>
              <a:buNone/>
            </a:pPr>
            <a:r>
              <a:rPr lang="en-US" sz="1269" dirty="0">
                <a:solidFill>
                  <a:srgbClr val="E7EBF5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value_proven</a:t>
            </a:r>
            <a:endParaRPr lang="en-US" sz="1269" dirty="0"/>
          </a:p>
          <a:p>
            <a:pPr algn="l" indent="0" marL="0">
              <a:lnSpc>
                <a:spcPts val="1878"/>
              </a:lnSpc>
              <a:buNone/>
            </a:pPr>
            <a:r>
              <a:rPr lang="en-US" sz="1269" dirty="0">
                <a:solidFill>
                  <a:srgbClr val="E7EBF5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case_owner_proven</a:t>
            </a:r>
            <a:endParaRPr lang="en-US" sz="1269" dirty="0"/>
          </a:p>
          <a:p>
            <a:pPr algn="l" indent="0" marL="0">
              <a:lnSpc>
                <a:spcPts val="1878"/>
              </a:lnSpc>
              <a:buNone/>
            </a:pPr>
            <a:r>
              <a:rPr lang="en-US" sz="1269" dirty="0">
                <a:solidFill>
                  <a:srgbClr val="E7EBF5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request_owner_proven</a:t>
            </a:r>
            <a:endParaRPr lang="en-US" sz="1269" dirty="0"/>
          </a:p>
        </p:txBody>
      </p:sp>
      <p:sp>
        <p:nvSpPr>
          <p:cNvPr id="35" name="Text 33"/>
          <p:cNvSpPr/>
          <p:nvPr/>
        </p:nvSpPr>
        <p:spPr>
          <a:xfrm>
            <a:off x="8191202" y="4739878"/>
            <a:ext cx="3149798" cy="339030"/>
          </a:xfrm>
          <a:prstGeom prst="rect">
            <a:avLst/>
          </a:prstGeom>
          <a:noFill/>
          <a:ln/>
        </p:spPr>
        <p:txBody>
          <a:bodyPr wrap="square" lIns="94012" tIns="0" rIns="0" bIns="0" rtlCol="0" anchor="ctr">
            <a:normAutofit/>
          </a:bodyPr>
          <a:lstStyle/>
          <a:p>
            <a:pPr algn="l" indent="0" marL="0">
              <a:lnSpc>
                <a:spcPts val="1856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原文裡出現</a:t>
            </a:r>
            <a:pPr algn="l" indent="0" marL="0">
              <a:lnSpc>
                <a:spcPts val="1856"/>
              </a:lnSpc>
              <a:buNone/>
            </a:pPr>
            <a:r>
              <a:rPr lang="en-US" sz="1375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≠ 屬於目前 case / request</a:t>
            </a:r>
            <a:endParaRPr lang="en-US" sz="1375" dirty="0"/>
          </a:p>
        </p:txBody>
      </p:sp>
      <p:sp>
        <p:nvSpPr>
          <p:cNvPr id="36" name="Text 34"/>
          <p:cNvSpPr/>
          <p:nvPr/>
        </p:nvSpPr>
        <p:spPr>
          <a:xfrm>
            <a:off x="666750" y="5356771"/>
            <a:ext cx="10858500" cy="519559"/>
          </a:xfrm>
          <a:prstGeom prst="rect">
            <a:avLst/>
          </a:prstGeom>
          <a:noFill/>
          <a:ln/>
        </p:spPr>
        <p:txBody>
          <a:bodyPr wrap="square" lIns="116396" tIns="161163" rIns="161163" bIns="116396" rtlCol="0" anchor="ctr">
            <a:normAutofit/>
          </a:bodyPr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622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同一句話裡，「提到什麼」、「案件是什麼」、「正在問什麼」不能再視為同一個 semantic decision。</a:t>
            </a:r>
            <a:endParaRPr lang="en-US" sz="1622" dirty="0"/>
          </a:p>
        </p:txBody>
      </p:sp>
      <p:sp>
        <p:nvSpPr>
          <p:cNvPr id="37" name="Text 3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3148012"/>
            <a:ext cx="5345311" cy="1834455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9AE6C8">
                <a:alpha val="4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79939" y="3148012"/>
            <a:ext cx="5345311" cy="1834455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6D38B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1980754"/>
            <a:ext cx="10858500" cy="580727"/>
          </a:xfrm>
          <a:prstGeom prst="roundRect">
            <a:avLst/>
          </a:prstGeom>
          <a:solidFill>
            <a:srgbClr val="151E35"/>
          </a:solidFill>
          <a:ln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46386" y="4400401"/>
            <a:ext cx="4986040" cy="42043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6386" y="4400401"/>
            <a:ext cx="498604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359574" y="4400401"/>
            <a:ext cx="4986040" cy="42043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9574" y="4400401"/>
            <a:ext cx="498604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3981" y="2677864"/>
            <a:ext cx="1895921" cy="353764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42097" y="2677864"/>
            <a:ext cx="1656159" cy="353764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198864" y="2677864"/>
            <a:ext cx="1554510" cy="353764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6750" y="1235869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同一句話，新版怎麼避免配錯相似規則？</a:t>
            </a:r>
            <a:endParaRPr lang="en-US" sz="3075" dirty="0"/>
          </a:p>
        </p:txBody>
      </p:sp>
      <p:sp>
        <p:nvSpPr>
          <p:cNvPr id="15" name="Text 13"/>
          <p:cNvSpPr/>
          <p:nvPr/>
        </p:nvSpPr>
        <p:spPr>
          <a:xfrm>
            <a:off x="666750" y="1980754"/>
            <a:ext cx="10858500" cy="580727"/>
          </a:xfrm>
          <a:prstGeom prst="rect">
            <a:avLst/>
          </a:prstGeom>
          <a:noFill/>
          <a:ln/>
        </p:spPr>
        <p:txBody>
          <a:bodyPr wrap="square" lIns="129826" tIns="161163" rIns="161163" bIns="129826" rtlCol="0" anchor="ctr">
            <a:normAutofit/>
          </a:bodyPr>
          <a:lstStyle/>
          <a:p>
            <a:pPr algn="ctr" indent="0" marL="0">
              <a:lnSpc>
                <a:spcPts val="2379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「這是國科會計畫，博士論文口試費的金額標準是多少？」</a:t>
            </a:r>
            <a:endParaRPr lang="en-US" sz="1763" dirty="0"/>
          </a:p>
        </p:txBody>
      </p:sp>
      <p:sp>
        <p:nvSpPr>
          <p:cNvPr id="16" name="Text 14"/>
          <p:cNvSpPr/>
          <p:nvPr/>
        </p:nvSpPr>
        <p:spPr>
          <a:xfrm>
            <a:off x="3442097" y="2677864"/>
            <a:ext cx="1656159" cy="353764"/>
          </a:xfrm>
          <a:prstGeom prst="rect">
            <a:avLst/>
          </a:prstGeom>
          <a:noFill/>
          <a:ln/>
        </p:spPr>
        <p:txBody>
          <a:bodyPr wrap="square" lIns="62675" tIns="116396" rIns="116396" bIns="62675" rtlCol="0" anchor="ctr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75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target：論文口試</a:t>
            </a:r>
            <a:endParaRPr lang="en-US" sz="1375" dirty="0"/>
          </a:p>
        </p:txBody>
      </p:sp>
      <p:sp>
        <p:nvSpPr>
          <p:cNvPr id="17" name="Text 15"/>
          <p:cNvSpPr/>
          <p:nvPr/>
        </p:nvSpPr>
        <p:spPr>
          <a:xfrm>
            <a:off x="5198864" y="2677864"/>
            <a:ext cx="1554510" cy="353764"/>
          </a:xfrm>
          <a:prstGeom prst="rect">
            <a:avLst/>
          </a:prstGeom>
          <a:noFill/>
          <a:ln/>
        </p:spPr>
        <p:txBody>
          <a:bodyPr wrap="square" lIns="62675" tIns="116396" rIns="116396" bIns="62675" rtlCol="0" anchor="ctr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75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degree：博士班</a:t>
            </a:r>
            <a:endParaRPr lang="en-US" sz="1375" dirty="0"/>
          </a:p>
        </p:txBody>
      </p:sp>
      <p:sp>
        <p:nvSpPr>
          <p:cNvPr id="18" name="Text 16"/>
          <p:cNvSpPr/>
          <p:nvPr/>
        </p:nvSpPr>
        <p:spPr>
          <a:xfrm>
            <a:off x="6853981" y="2677864"/>
            <a:ext cx="1895921" cy="353764"/>
          </a:xfrm>
          <a:prstGeom prst="rect">
            <a:avLst/>
          </a:prstGeom>
          <a:noFill/>
          <a:ln/>
        </p:spPr>
        <p:txBody>
          <a:bodyPr wrap="square" lIns="62675" tIns="116396" rIns="116396" bIns="62675" rtlCol="0" anchor="ctr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75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question：金額標準</a:t>
            </a:r>
            <a:endParaRPr lang="en-US" sz="1375" dirty="0"/>
          </a:p>
        </p:txBody>
      </p:sp>
      <p:sp>
        <p:nvSpPr>
          <p:cNvPr id="19" name="Text 17"/>
          <p:cNvSpPr/>
          <p:nvPr/>
        </p:nvSpPr>
        <p:spPr>
          <a:xfrm>
            <a:off x="846386" y="3309640"/>
            <a:ext cx="4986040" cy="346918"/>
          </a:xfrm>
          <a:prstGeom prst="rect">
            <a:avLst/>
          </a:prstGeom>
          <a:noFill/>
          <a:ln/>
        </p:spPr>
        <p:txBody>
          <a:bodyPr wrap="square" lIns="0" tIns="0" rIns="0" bIns="67151" rtlCol="0" anchor="ctr">
            <a:normAutofit/>
          </a:bodyPr>
          <a:lstStyle/>
          <a:p>
            <a:pPr algn="l" indent="0" marL="0">
              <a:lnSpc>
                <a:spcPts val="2203"/>
              </a:lnSpc>
              <a:buNone/>
            </a:pPr>
            <a:r>
              <a:rPr lang="en-US" sz="1763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博士口試費｜金額／人數標準</a:t>
            </a:r>
            <a:endParaRPr lang="en-US" sz="1763" dirty="0"/>
          </a:p>
        </p:txBody>
      </p:sp>
      <p:sp>
        <p:nvSpPr>
          <p:cNvPr id="20" name="Text 18"/>
          <p:cNvSpPr/>
          <p:nvPr/>
        </p:nvSpPr>
        <p:spPr>
          <a:xfrm>
            <a:off x="846386" y="3737074"/>
            <a:ext cx="4986040" cy="5560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89"/>
              </a:lnSpc>
              <a:buNone/>
            </a:pPr>
            <a:r>
              <a:rPr lang="en-US" sz="1586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需要：論文口試 ＋ 博士班</a:t>
            </a:r>
            <a:endParaRPr lang="en-US" sz="1586" dirty="0"/>
          </a:p>
          <a:p>
            <a:pPr algn="l" indent="0" marL="0">
              <a:lnSpc>
                <a:spcPts val="2189"/>
              </a:lnSpc>
              <a:buNone/>
            </a:pPr>
            <a:r>
              <a:rPr lang="en-US" sz="1586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 金額或人數問題</a:t>
            </a:r>
            <a:endParaRPr lang="en-US" sz="1586" dirty="0"/>
          </a:p>
        </p:txBody>
      </p:sp>
      <p:sp>
        <p:nvSpPr>
          <p:cNvPr id="21" name="Text 19"/>
          <p:cNvSpPr/>
          <p:nvPr/>
        </p:nvSpPr>
        <p:spPr>
          <a:xfrm>
            <a:off x="846386" y="4400401"/>
            <a:ext cx="4986040" cy="420439"/>
          </a:xfrm>
          <a:prstGeom prst="rect">
            <a:avLst/>
          </a:prstGeom>
          <a:noFill/>
          <a:ln/>
        </p:spPr>
        <p:txBody>
          <a:bodyPr wrap="square" lIns="94012" tIns="0" rIns="0" bIns="0" rtlCol="0" anchor="ctr">
            <a:normAutofit/>
          </a:bodyPr>
          <a:lstStyle/>
          <a:p>
            <a:pPr algn="l" indent="0" marL="0">
              <a:lnSpc>
                <a:spcPts val="2496"/>
              </a:lnSpc>
              <a:buNone/>
            </a:pPr>
            <a:r>
              <a:rPr lang="en-US" sz="2080" b="1" dirty="0">
                <a:solidFill>
                  <a:srgbClr val="B8F2D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✓ MATCH</a:t>
            </a:r>
            <a:endParaRPr lang="en-US" sz="2080" dirty="0"/>
          </a:p>
        </p:txBody>
      </p:sp>
      <p:sp>
        <p:nvSpPr>
          <p:cNvPr id="22" name="Text 20"/>
          <p:cNvSpPr/>
          <p:nvPr/>
        </p:nvSpPr>
        <p:spPr>
          <a:xfrm>
            <a:off x="6359574" y="3309640"/>
            <a:ext cx="4986040" cy="346918"/>
          </a:xfrm>
          <a:prstGeom prst="rect">
            <a:avLst/>
          </a:prstGeom>
          <a:noFill/>
          <a:ln/>
        </p:spPr>
        <p:txBody>
          <a:bodyPr wrap="square" lIns="0" tIns="0" rIns="0" bIns="67151" rtlCol="0" anchor="ctr">
            <a:normAutofit/>
          </a:bodyPr>
          <a:lstStyle/>
          <a:p>
            <a:pPr algn="l" indent="0" marL="0">
              <a:lnSpc>
                <a:spcPts val="2203"/>
              </a:lnSpc>
              <a:buNone/>
            </a:pPr>
            <a:r>
              <a:rPr lang="en-US" sz="1763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國科會經費｜支付資格</a:t>
            </a:r>
            <a:endParaRPr lang="en-US" sz="1763" dirty="0"/>
          </a:p>
        </p:txBody>
      </p:sp>
      <p:sp>
        <p:nvSpPr>
          <p:cNvPr id="23" name="Text 21"/>
          <p:cNvSpPr/>
          <p:nvPr/>
        </p:nvSpPr>
        <p:spPr>
          <a:xfrm>
            <a:off x="6359574" y="3737074"/>
            <a:ext cx="4986040" cy="5560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89"/>
              </a:lnSpc>
              <a:buNone/>
            </a:pPr>
            <a:r>
              <a:rPr lang="en-US" sz="1586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需要：論文口試</a:t>
            </a:r>
            <a:endParaRPr lang="en-US" sz="1586" dirty="0"/>
          </a:p>
          <a:p>
            <a:pPr algn="l" indent="0" marL="0">
              <a:lnSpc>
                <a:spcPts val="2189"/>
              </a:lnSpc>
              <a:buNone/>
            </a:pPr>
            <a:r>
              <a:rPr lang="en-US" sz="1586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＋「國科會經費能否支付？」</a:t>
            </a:r>
            <a:endParaRPr lang="en-US" sz="1586" dirty="0"/>
          </a:p>
        </p:txBody>
      </p:sp>
      <p:sp>
        <p:nvSpPr>
          <p:cNvPr id="24" name="Text 22"/>
          <p:cNvSpPr/>
          <p:nvPr/>
        </p:nvSpPr>
        <p:spPr>
          <a:xfrm>
            <a:off x="6359574" y="4400401"/>
            <a:ext cx="4986040" cy="420439"/>
          </a:xfrm>
          <a:prstGeom prst="rect">
            <a:avLst/>
          </a:prstGeom>
          <a:noFill/>
          <a:ln/>
        </p:spPr>
        <p:txBody>
          <a:bodyPr wrap="square" lIns="94012" tIns="0" rIns="0" bIns="0" rtlCol="0" anchor="ctr">
            <a:normAutofit/>
          </a:bodyPr>
          <a:lstStyle/>
          <a:p>
            <a:pPr algn="l" indent="0" marL="0">
              <a:lnSpc>
                <a:spcPts val="2496"/>
              </a:lnSpc>
              <a:buNone/>
            </a:pPr>
            <a:r>
              <a:rPr lang="en-US" sz="2080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— NO_MATCH</a:t>
            </a:r>
            <a:endParaRPr lang="en-US" sz="2080" dirty="0"/>
          </a:p>
        </p:txBody>
      </p:sp>
      <p:sp>
        <p:nvSpPr>
          <p:cNvPr id="25" name="Text 23"/>
          <p:cNvSpPr/>
          <p:nvPr/>
        </p:nvSpPr>
        <p:spPr>
          <a:xfrm>
            <a:off x="666750" y="5089773"/>
            <a:ext cx="10858500" cy="57030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245"/>
              </a:lnSpc>
              <a:buNone/>
            </a:pPr>
            <a:r>
              <a:rPr lang="en-US" sz="1727" b="1" dirty="0">
                <a:solidFill>
                  <a:srgbClr val="F3F5F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不是選「最像哪條」；而是</a:t>
            </a:r>
            <a:pPr algn="ctr" indent="0" marL="0">
              <a:lnSpc>
                <a:spcPts val="2245"/>
              </a:lnSpc>
              <a:buNone/>
            </a:pPr>
            <a:r>
              <a:rPr lang="en-US" sz="1727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pPr algn="ctr" indent="0" marL="0">
              <a:lnSpc>
                <a:spcPts val="2245"/>
              </a:lnSpc>
              <a:buNone/>
            </a:pPr>
            <a:r>
              <a:rPr lang="en-US" sz="1727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每個 exact scope 各自證明必要條件</a:t>
            </a:r>
            <a:pPr algn="ctr" indent="0" marL="0">
              <a:lnSpc>
                <a:spcPts val="2245"/>
              </a:lnSpc>
              <a:buNone/>
            </a:pPr>
            <a:r>
              <a:rPr lang="en-US" sz="1727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
</a:t>
            </a:r>
            <a:pPr algn="ctr" indent="0" marL="0">
              <a:lnSpc>
                <a:spcPts val="2245"/>
              </a:lnSpc>
              <a:buNone/>
            </a:pPr>
            <a:r>
              <a:rPr lang="en-US" sz="1727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只出現「國科會」不會自動取得 funding authority。</a:t>
            </a:r>
            <a:endParaRPr lang="en-US" sz="1727" dirty="0"/>
          </a:p>
        </p:txBody>
      </p:sp>
      <p:sp>
        <p:nvSpPr>
          <p:cNvPr id="26" name="Text 2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183213" y="1935956"/>
            <a:ext cx="5342037" cy="2805410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F6D38B">
                <a:alpha val="3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1935956"/>
            <a:ext cx="5341888" cy="2805410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9AE6C8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4857750"/>
            <a:ext cx="10858500" cy="847130"/>
          </a:xfrm>
          <a:prstGeom prst="roundRect">
            <a:avLst/>
          </a:prstGeom>
          <a:solidFill>
            <a:srgbClr val="8B7CF6">
              <a:alpha val="9000"/>
            </a:srgbClr>
          </a:solidFill>
          <a:ln w="9525">
            <a:solidFill>
              <a:srgbClr val="C4B5FD">
                <a:alpha val="3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376243" y="3851374"/>
            <a:ext cx="4955976" cy="71943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76243" y="3851374"/>
            <a:ext cx="4955976" cy="0"/>
          </a:xfrm>
          <a:prstGeom prst="line">
            <a:avLst/>
          </a:prstGeom>
          <a:noFill/>
          <a:ln w="9525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376243" y="2952452"/>
            <a:ext cx="4955976" cy="44946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76243" y="2952452"/>
            <a:ext cx="4955976" cy="0"/>
          </a:xfrm>
          <a:prstGeom prst="line">
            <a:avLst/>
          </a:prstGeom>
          <a:noFill/>
          <a:ln w="9525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76243" y="3401913"/>
            <a:ext cx="4955976" cy="44946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76243" y="3401913"/>
            <a:ext cx="4955976" cy="0"/>
          </a:xfrm>
          <a:prstGeom prst="line">
            <a:avLst/>
          </a:prstGeom>
          <a:noFill/>
          <a:ln w="9525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59780" y="2952452"/>
            <a:ext cx="4955828" cy="44946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780" y="2952452"/>
            <a:ext cx="4955828" cy="0"/>
          </a:xfrm>
          <a:prstGeom prst="line">
            <a:avLst/>
          </a:prstGeom>
          <a:noFill/>
          <a:ln w="9525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9780" y="3401913"/>
            <a:ext cx="4955828" cy="44946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9780" y="3401913"/>
            <a:ext cx="4955828" cy="0"/>
          </a:xfrm>
          <a:prstGeom prst="line">
            <a:avLst/>
          </a:prstGeom>
          <a:noFill/>
          <a:ln w="9525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9780" y="3851374"/>
            <a:ext cx="4955828" cy="44946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9780" y="3851374"/>
            <a:ext cx="4955828" cy="0"/>
          </a:xfrm>
          <a:prstGeom prst="line">
            <a:avLst/>
          </a:prstGeom>
          <a:noFill/>
          <a:ln w="9525">
            <a:solidFill>
              <a:srgbClr val="FFFFFF">
                <a:alpha val="9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6750" y="1191071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最後：新版目前能保證什麼？</a:t>
            </a:r>
            <a:endParaRPr lang="en-US" sz="3075" dirty="0"/>
          </a:p>
        </p:txBody>
      </p:sp>
      <p:sp>
        <p:nvSpPr>
          <p:cNvPr id="20" name="Text 18"/>
          <p:cNvSpPr/>
          <p:nvPr/>
        </p:nvSpPr>
        <p:spPr>
          <a:xfrm>
            <a:off x="859780" y="2106513"/>
            <a:ext cx="4955828" cy="374600"/>
          </a:xfrm>
          <a:prstGeom prst="rect">
            <a:avLst/>
          </a:prstGeom>
          <a:noFill/>
          <a:ln/>
        </p:spPr>
        <p:txBody>
          <a:bodyPr wrap="square" lIns="0" tIns="0" rIns="0" bIns="72523" rtlCol="0" anchor="ctr">
            <a:normAutofit/>
          </a:bodyPr>
          <a:lstStyle/>
          <a:p>
            <a:pPr algn="l" indent="0" marL="0">
              <a:lnSpc>
                <a:spcPts val="2379"/>
              </a:lnSpc>
              <a:buNone/>
            </a:pPr>
            <a:r>
              <a:rPr lang="en-US" sz="1904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現在可以保證的邊界</a:t>
            </a:r>
            <a:endParaRPr lang="en-US" sz="1904" dirty="0"/>
          </a:p>
        </p:txBody>
      </p:sp>
      <p:sp>
        <p:nvSpPr>
          <p:cNvPr id="21" name="Text 19"/>
          <p:cNvSpPr/>
          <p:nvPr/>
        </p:nvSpPr>
        <p:spPr>
          <a:xfrm>
            <a:off x="859780" y="2597497"/>
            <a:ext cx="235000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✓</a:t>
            </a:r>
            <a:endParaRPr lang="en-US" sz="1586" dirty="0"/>
          </a:p>
        </p:txBody>
      </p:sp>
      <p:sp>
        <p:nvSpPr>
          <p:cNvPr id="22" name="Text 20"/>
          <p:cNvSpPr/>
          <p:nvPr/>
        </p:nvSpPr>
        <p:spPr>
          <a:xfrm>
            <a:off x="1188690" y="2597497"/>
            <a:ext cx="4524673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提議 </a:t>
            </a:r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不能直接變成具權威性的事實或適用範圍</a:t>
            </a:r>
            <a:endParaRPr lang="en-US" sz="1586" dirty="0"/>
          </a:p>
        </p:txBody>
      </p:sp>
      <p:sp>
        <p:nvSpPr>
          <p:cNvPr id="23" name="Text 21"/>
          <p:cNvSpPr/>
          <p:nvPr/>
        </p:nvSpPr>
        <p:spPr>
          <a:xfrm>
            <a:off x="859780" y="3046958"/>
            <a:ext cx="235000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✓</a:t>
            </a:r>
            <a:endParaRPr lang="en-US" sz="1586" dirty="0"/>
          </a:p>
        </p:txBody>
      </p:sp>
      <p:sp>
        <p:nvSpPr>
          <p:cNvPr id="24" name="Text 22"/>
          <p:cNvSpPr/>
          <p:nvPr/>
        </p:nvSpPr>
        <p:spPr>
          <a:xfrm>
            <a:off x="1188690" y="3046958"/>
            <a:ext cx="3825925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「最相似」</a:t>
            </a:r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不能直接取得精確法律適用權威</a:t>
            </a:r>
            <a:endParaRPr lang="en-US" sz="1586" dirty="0"/>
          </a:p>
        </p:txBody>
      </p:sp>
      <p:sp>
        <p:nvSpPr>
          <p:cNvPr id="25" name="Text 23"/>
          <p:cNvSpPr/>
          <p:nvPr/>
        </p:nvSpPr>
        <p:spPr>
          <a:xfrm>
            <a:off x="859780" y="3496419"/>
            <a:ext cx="235000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✓</a:t>
            </a:r>
            <a:endParaRPr lang="en-US" sz="1586" dirty="0"/>
          </a:p>
        </p:txBody>
      </p:sp>
      <p:sp>
        <p:nvSpPr>
          <p:cNvPr id="26" name="Text 24"/>
          <p:cNvSpPr/>
          <p:nvPr/>
        </p:nvSpPr>
        <p:spPr>
          <a:xfrm>
            <a:off x="1188690" y="3496419"/>
            <a:ext cx="4356199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證明不足就維持 </a:t>
            </a:r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UNKNOWN</a:t>
            </a:r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，不猜最接近的規則</a:t>
            </a:r>
            <a:endParaRPr lang="en-US" sz="1586" dirty="0"/>
          </a:p>
        </p:txBody>
      </p:sp>
      <p:sp>
        <p:nvSpPr>
          <p:cNvPr id="27" name="Text 25"/>
          <p:cNvSpPr/>
          <p:nvPr/>
        </p:nvSpPr>
        <p:spPr>
          <a:xfrm>
            <a:off x="859780" y="3945880"/>
            <a:ext cx="235000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✓</a:t>
            </a:r>
            <a:endParaRPr lang="en-US" sz="1586" dirty="0"/>
          </a:p>
        </p:txBody>
      </p:sp>
      <p:sp>
        <p:nvSpPr>
          <p:cNvPr id="28" name="Text 26"/>
          <p:cNvSpPr/>
          <p:nvPr/>
        </p:nvSpPr>
        <p:spPr>
          <a:xfrm>
            <a:off x="1188690" y="3945880"/>
            <a:ext cx="2819102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值、案件與請求的</a:t>
            </a:r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歸屬分開證明</a:t>
            </a:r>
            <a:endParaRPr lang="en-US" sz="1586" dirty="0"/>
          </a:p>
        </p:txBody>
      </p:sp>
      <p:sp>
        <p:nvSpPr>
          <p:cNvPr id="29" name="Text 27"/>
          <p:cNvSpPr/>
          <p:nvPr/>
        </p:nvSpPr>
        <p:spPr>
          <a:xfrm>
            <a:off x="6376243" y="2106513"/>
            <a:ext cx="4955976" cy="374600"/>
          </a:xfrm>
          <a:prstGeom prst="rect">
            <a:avLst/>
          </a:prstGeom>
          <a:noFill/>
          <a:ln/>
        </p:spPr>
        <p:txBody>
          <a:bodyPr wrap="square" lIns="0" tIns="0" rIns="0" bIns="72523" rtlCol="0" anchor="ctr">
            <a:normAutofit/>
          </a:bodyPr>
          <a:lstStyle/>
          <a:p>
            <a:pPr algn="l" indent="0" marL="0">
              <a:lnSpc>
                <a:spcPts val="2379"/>
              </a:lnSpc>
              <a:buNone/>
            </a:pPr>
            <a:r>
              <a:rPr lang="en-US" sz="1904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現在還不能保證</a:t>
            </a:r>
            <a:endParaRPr lang="en-US" sz="1904" dirty="0"/>
          </a:p>
        </p:txBody>
      </p:sp>
      <p:sp>
        <p:nvSpPr>
          <p:cNvPr id="30" name="Text 28"/>
          <p:cNvSpPr/>
          <p:nvPr/>
        </p:nvSpPr>
        <p:spPr>
          <a:xfrm>
            <a:off x="6376243" y="2597497"/>
            <a:ext cx="235000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—</a:t>
            </a:r>
            <a:endParaRPr lang="en-US" sz="1586" dirty="0"/>
          </a:p>
        </p:txBody>
      </p:sp>
      <p:sp>
        <p:nvSpPr>
          <p:cNvPr id="31" name="Text 29"/>
          <p:cNvSpPr/>
          <p:nvPr/>
        </p:nvSpPr>
        <p:spPr>
          <a:xfrm>
            <a:off x="6705153" y="2597497"/>
            <a:ext cx="2416373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任意自然語言都已完整覆蓋</a:t>
            </a:r>
            <a:endParaRPr lang="en-US" sz="1586" dirty="0"/>
          </a:p>
        </p:txBody>
      </p:sp>
      <p:sp>
        <p:nvSpPr>
          <p:cNvPr id="32" name="Text 30"/>
          <p:cNvSpPr/>
          <p:nvPr/>
        </p:nvSpPr>
        <p:spPr>
          <a:xfrm>
            <a:off x="6376243" y="3046958"/>
            <a:ext cx="235000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—</a:t>
            </a:r>
            <a:endParaRPr lang="en-US" sz="1586" dirty="0"/>
          </a:p>
        </p:txBody>
      </p:sp>
      <p:sp>
        <p:nvSpPr>
          <p:cNvPr id="33" name="Text 31"/>
          <p:cNvSpPr/>
          <p:nvPr/>
        </p:nvSpPr>
        <p:spPr>
          <a:xfrm>
            <a:off x="6705153" y="3046958"/>
            <a:ext cx="2868067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不會漏掉應提名的原文證據</a:t>
            </a:r>
            <a:endParaRPr lang="en-US" sz="1586" dirty="0"/>
          </a:p>
        </p:txBody>
      </p:sp>
      <p:sp>
        <p:nvSpPr>
          <p:cNvPr id="34" name="Text 32"/>
          <p:cNvSpPr/>
          <p:nvPr/>
        </p:nvSpPr>
        <p:spPr>
          <a:xfrm>
            <a:off x="6376243" y="3496419"/>
            <a:ext cx="235000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—</a:t>
            </a:r>
            <a:endParaRPr lang="en-US" sz="1586" dirty="0"/>
          </a:p>
        </p:txBody>
      </p:sp>
      <p:sp>
        <p:nvSpPr>
          <p:cNvPr id="35" name="Text 33"/>
          <p:cNvSpPr/>
          <p:nvPr/>
        </p:nvSpPr>
        <p:spPr>
          <a:xfrm>
            <a:off x="6705153" y="3496419"/>
            <a:ext cx="3020467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新版端到端正確率已證明高於舊版</a:t>
            </a:r>
            <a:endParaRPr lang="en-US" sz="1586" dirty="0"/>
          </a:p>
        </p:txBody>
      </p:sp>
      <p:sp>
        <p:nvSpPr>
          <p:cNvPr id="36" name="Text 34"/>
          <p:cNvSpPr/>
          <p:nvPr/>
        </p:nvSpPr>
        <p:spPr>
          <a:xfrm>
            <a:off x="6376243" y="3945880"/>
            <a:ext cx="235000" cy="2699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F6D38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—</a:t>
            </a:r>
            <a:endParaRPr lang="en-US" sz="1586" dirty="0"/>
          </a:p>
        </p:txBody>
      </p:sp>
      <p:sp>
        <p:nvSpPr>
          <p:cNvPr id="37" name="Text 35"/>
          <p:cNvSpPr/>
          <p:nvPr/>
        </p:nvSpPr>
        <p:spPr>
          <a:xfrm>
            <a:off x="6705153" y="3945880"/>
            <a:ext cx="4627066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586" b="1" dirty="0">
                <a:solidFill>
                  <a:srgbClr val="EDF1F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185 條規則都已完成「法規原文 → 結構化規則」的語意等價證明</a:t>
            </a:r>
            <a:endParaRPr lang="en-US" sz="1586" dirty="0"/>
          </a:p>
        </p:txBody>
      </p:sp>
      <p:sp>
        <p:nvSpPr>
          <p:cNvPr id="38" name="Text 36"/>
          <p:cNvSpPr/>
          <p:nvPr/>
        </p:nvSpPr>
        <p:spPr>
          <a:xfrm>
            <a:off x="666750" y="4857750"/>
            <a:ext cx="10858500" cy="847130"/>
          </a:xfrm>
          <a:prstGeom prst="rect">
            <a:avLst/>
          </a:prstGeom>
          <a:noFill/>
          <a:ln/>
        </p:spPr>
        <p:txBody>
          <a:bodyPr wrap="square" lIns="123111" tIns="161163" rIns="161163" bIns="123111" rtlCol="0" anchor="ctr">
            <a:normAutofit/>
          </a:bodyPr>
          <a:lstStyle/>
          <a:p>
            <a:pPr algn="ctr" indent="0" marL="0">
              <a:lnSpc>
                <a:spcPts val="2291"/>
              </a:lnSpc>
              <a:buNone/>
            </a:pPr>
            <a:r>
              <a:rPr lang="en-US" sz="1763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舊版：</a:t>
            </a:r>
            <a:pPr algn="ctr" indent="0" marL="0">
              <a:lnSpc>
                <a:spcPts val="2291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選定規則後才是確定性判定</a:t>
            </a:r>
            <a:pPr algn="ctr" indent="0" marL="0">
              <a:lnSpc>
                <a:spcPts val="2291"/>
              </a:lnSpc>
              <a:buNone/>
            </a:pPr>
            <a:endParaRPr lang="en-US" sz="1763" dirty="0"/>
          </a:p>
          <a:p>
            <a:pPr algn="ctr" indent="0" marL="0">
              <a:lnSpc>
                <a:spcPts val="2291"/>
              </a:lnSpc>
              <a:buNone/>
            </a:pPr>
            <a:r>
              <a:rPr lang="en-US" sz="1763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新版：</a:t>
            </a:r>
            <a:endParaRPr lang="en-US" sz="1763" dirty="0"/>
          </a:p>
          <a:p>
            <a:pPr algn="ctr" indent="0" marL="0">
              <a:lnSpc>
                <a:spcPts val="2291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連「為什麼能選這條規則」也要有可審核、可重播的證據鏈</a:t>
            </a:r>
            <a:endParaRPr lang="en-US" sz="1763" dirty="0"/>
          </a:p>
        </p:txBody>
      </p:sp>
      <p:sp>
        <p:nvSpPr>
          <p:cNvPr id="39" name="Text 3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214515"/>
            <a:ext cx="10858500" cy="1431875"/>
          </a:xfrm>
          <a:prstGeom prst="roundRect">
            <a:avLst/>
          </a:prstGeom>
          <a:solidFill>
            <a:srgbClr val="8B7CF6">
              <a:alpha val="11000"/>
            </a:srgbClr>
          </a:solidFill>
          <a:ln w="9525">
            <a:solidFill>
              <a:srgbClr val="C4B5FD">
                <a:alpha val="4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1679972"/>
            <a:ext cx="5323880" cy="2385417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7DD3FC">
                <a:alpha val="3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01370" y="1679972"/>
            <a:ext cx="5323880" cy="2385417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9AE6C8">
                <a:alpha val="35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6750" y="842814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下一個研究問題：可驗證性與語意泛化怎麼兼得？</a:t>
            </a:r>
            <a:endParaRPr lang="en-US" sz="3375" dirty="0"/>
          </a:p>
        </p:txBody>
      </p:sp>
      <p:sp>
        <p:nvSpPr>
          <p:cNvPr id="8" name="Text 6"/>
          <p:cNvSpPr/>
          <p:nvPr/>
        </p:nvSpPr>
        <p:spPr>
          <a:xfrm>
            <a:off x="887016" y="1869430"/>
            <a:ext cx="4883348" cy="414486"/>
          </a:xfrm>
          <a:prstGeom prst="rect">
            <a:avLst/>
          </a:prstGeom>
          <a:noFill/>
          <a:ln/>
        </p:spPr>
        <p:txBody>
          <a:bodyPr wrap="square" lIns="0" tIns="0" rIns="0" bIns="80239" rtlCol="0" anchor="ctr">
            <a:normAutofit/>
          </a:bodyPr>
          <a:lstStyle/>
          <a:p>
            <a:pPr algn="l" indent="0" marL="0">
              <a:lnSpc>
                <a:spcPts val="2633"/>
              </a:lnSpc>
              <a:buNone/>
            </a:pPr>
            <a:r>
              <a:rPr lang="en-US" sz="2106" b="1" dirty="0">
                <a:solidFill>
                  <a:srgbClr val="9BDC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擁有語意判定權</a:t>
            </a:r>
            <a:endParaRPr lang="en-US" sz="2106" dirty="0"/>
          </a:p>
        </p:txBody>
      </p:sp>
      <p:sp>
        <p:nvSpPr>
          <p:cNvPr id="9" name="Text 7"/>
          <p:cNvSpPr/>
          <p:nvPr/>
        </p:nvSpPr>
        <p:spPr>
          <a:xfrm>
            <a:off x="887016" y="2386757"/>
            <a:ext cx="4883348" cy="3409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85"/>
              </a:lnSpc>
              <a:buNone/>
            </a:pPr>
            <a:r>
              <a:rPr lang="en-US" sz="206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自然語言泛化能力較強</a:t>
            </a:r>
            <a:endParaRPr lang="en-US" sz="2066" dirty="0"/>
          </a:p>
        </p:txBody>
      </p:sp>
      <p:sp>
        <p:nvSpPr>
          <p:cNvPr id="10" name="Text 8"/>
          <p:cNvSpPr/>
          <p:nvPr/>
        </p:nvSpPr>
        <p:spPr>
          <a:xfrm>
            <a:off x="887016" y="2835622"/>
            <a:ext cx="4883348" cy="321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782" b="1" dirty="0">
                <a:solidFill>
                  <a:srgbClr val="94A3B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 ↓</a:t>
            </a:r>
            <a:endParaRPr lang="en-US" sz="1782" dirty="0"/>
          </a:p>
        </p:txBody>
      </p:sp>
      <p:sp>
        <p:nvSpPr>
          <p:cNvPr id="11" name="Text 9"/>
          <p:cNvSpPr/>
          <p:nvPr/>
        </p:nvSpPr>
        <p:spPr>
          <a:xfrm>
            <a:off x="887016" y="3264843"/>
            <a:ext cx="4883348" cy="611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06"/>
              </a:lnSpc>
              <a:buNone/>
            </a:pPr>
            <a:r>
              <a:rPr lang="en-US" sz="1782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相似語意可能被模型多推一步，</a:t>
            </a:r>
            <a:endParaRPr lang="en-US" sz="1782" dirty="0"/>
          </a:p>
          <a:p>
            <a:pPr algn="l" indent="0" marL="0">
              <a:lnSpc>
                <a:spcPts val="2406"/>
              </a:lnSpc>
              <a:buNone/>
            </a:pPr>
            <a:r>
              <a:rPr lang="en-US" sz="1782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難以限制 semantic overreach。</a:t>
            </a:r>
            <a:endParaRPr lang="en-US" sz="1782" dirty="0"/>
          </a:p>
        </p:txBody>
      </p:sp>
      <p:sp>
        <p:nvSpPr>
          <p:cNvPr id="12" name="Text 10"/>
          <p:cNvSpPr/>
          <p:nvPr/>
        </p:nvSpPr>
        <p:spPr>
          <a:xfrm>
            <a:off x="6421636" y="1869430"/>
            <a:ext cx="4883348" cy="414486"/>
          </a:xfrm>
          <a:prstGeom prst="rect">
            <a:avLst/>
          </a:prstGeom>
          <a:noFill/>
          <a:ln/>
        </p:spPr>
        <p:txBody>
          <a:bodyPr wrap="square" lIns="0" tIns="0" rIns="0" bIns="80239" rtlCol="0" anchor="ctr">
            <a:normAutofit/>
          </a:bodyPr>
          <a:lstStyle/>
          <a:p>
            <a:pPr algn="l" indent="0" marL="0">
              <a:lnSpc>
                <a:spcPts val="2633"/>
              </a:lnSpc>
              <a:buNone/>
            </a:pPr>
            <a:r>
              <a:rPr lang="en-US" sz="2106" b="1" dirty="0">
                <a:solidFill>
                  <a:srgbClr val="9AE6C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Reviewed finite grammar</a:t>
            </a:r>
            <a:endParaRPr lang="en-US" sz="2106" dirty="0"/>
          </a:p>
        </p:txBody>
      </p:sp>
      <p:sp>
        <p:nvSpPr>
          <p:cNvPr id="13" name="Text 11"/>
          <p:cNvSpPr/>
          <p:nvPr/>
        </p:nvSpPr>
        <p:spPr>
          <a:xfrm>
            <a:off x="6421636" y="2386757"/>
            <a:ext cx="4883348" cy="3409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685"/>
              </a:lnSpc>
              <a:buNone/>
            </a:pPr>
            <a:r>
              <a:rPr lang="en-US" sz="206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可審核、可重播、可 fail closed</a:t>
            </a:r>
            <a:endParaRPr lang="en-US" sz="2066" dirty="0"/>
          </a:p>
        </p:txBody>
      </p:sp>
      <p:sp>
        <p:nvSpPr>
          <p:cNvPr id="14" name="Text 12"/>
          <p:cNvSpPr/>
          <p:nvPr/>
        </p:nvSpPr>
        <p:spPr>
          <a:xfrm>
            <a:off x="6421636" y="2835622"/>
            <a:ext cx="4883348" cy="321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782" b="1" dirty="0">
                <a:solidFill>
                  <a:srgbClr val="94A3B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 ↓</a:t>
            </a:r>
            <a:endParaRPr lang="en-US" sz="1782" dirty="0"/>
          </a:p>
        </p:txBody>
      </p:sp>
      <p:sp>
        <p:nvSpPr>
          <p:cNvPr id="15" name="Text 13"/>
          <p:cNvSpPr/>
          <p:nvPr/>
        </p:nvSpPr>
        <p:spPr>
          <a:xfrm>
            <a:off x="6421636" y="3264843"/>
            <a:ext cx="4883348" cy="611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06"/>
              </a:lnSpc>
              <a:buNone/>
            </a:pPr>
            <a:r>
              <a:rPr lang="en-US" sz="1782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 coverage 有限；</a:t>
            </a:r>
            <a:endParaRPr lang="en-US" sz="1782" dirty="0"/>
          </a:p>
          <a:p>
            <a:pPr algn="l" indent="0" marL="0">
              <a:lnSpc>
                <a:spcPts val="2406"/>
              </a:lnSpc>
              <a:buNone/>
            </a:pPr>
            <a:r>
              <a:rPr lang="en-US" sz="1782" dirty="0">
                <a:solidFill>
                  <a:srgbClr val="D6DCE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一直補 pattern 可能變成語句窮舉。</a:t>
            </a:r>
            <a:endParaRPr lang="en-US" sz="1782" dirty="0"/>
          </a:p>
        </p:txBody>
      </p:sp>
      <p:sp>
        <p:nvSpPr>
          <p:cNvPr id="16" name="Text 14"/>
          <p:cNvSpPr/>
          <p:nvPr/>
        </p:nvSpPr>
        <p:spPr>
          <a:xfrm>
            <a:off x="876746" y="4388495"/>
            <a:ext cx="10438507" cy="277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85"/>
              </a:lnSpc>
              <a:buNone/>
            </a:pPr>
            <a:r>
              <a:rPr lang="en-US" sz="1539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想討論的下一步</a:t>
            </a:r>
            <a:endParaRPr lang="en-US" sz="1539" dirty="0"/>
          </a:p>
        </p:txBody>
      </p:sp>
      <p:sp>
        <p:nvSpPr>
          <p:cNvPr id="17" name="Text 15"/>
          <p:cNvSpPr/>
          <p:nvPr/>
        </p:nvSpPr>
        <p:spPr>
          <a:xfrm>
            <a:off x="876746" y="4712196"/>
            <a:ext cx="10438507" cy="7602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994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能不能保留 LLM 的 semantic proposal／泛化能力，</a:t>
            </a:r>
            <a:endParaRPr lang="en-US" sz="2268" dirty="0"/>
          </a:p>
          <a:p>
            <a:pPr algn="ctr" indent="0" marL="0">
              <a:lnSpc>
                <a:spcPts val="2994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 proposal 必須經過獨立驗證，才能取得 authority？</a:t>
            </a:r>
            <a:endParaRPr lang="en-US" sz="2268" dirty="0"/>
          </a:p>
        </p:txBody>
      </p:sp>
      <p:sp>
        <p:nvSpPr>
          <p:cNvPr id="18" name="Text 16"/>
          <p:cNvSpPr/>
          <p:nvPr/>
        </p:nvSpPr>
        <p:spPr>
          <a:xfrm>
            <a:off x="666750" y="5774978"/>
            <a:ext cx="10858500" cy="27830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192"/>
              </a:lnSpc>
              <a:buNone/>
            </a:pPr>
            <a:r>
              <a:rPr lang="en-US" sz="166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新的 failure 不應直接變成新的 pattern；先問它能否抽象成</a:t>
            </a:r>
            <a:pPr algn="ctr" indent="0" marL="0">
              <a:lnSpc>
                <a:spcPts val="2192"/>
              </a:lnSpc>
              <a:buNone/>
            </a:pPr>
            <a:r>
              <a:rPr lang="en-US" sz="1661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可泛化、可審核的 semantic mechanism</a:t>
            </a:r>
            <a:pPr algn="ctr" indent="0" marL="0">
              <a:lnSpc>
                <a:spcPts val="2192"/>
              </a:lnSpc>
              <a:buNone/>
            </a:pPr>
            <a:r>
              <a:rPr lang="en-US" sz="166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661" dirty="0"/>
          </a:p>
        </p:txBody>
      </p:sp>
      <p:sp>
        <p:nvSpPr>
          <p:cNvPr id="19" name="Text 1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2348359"/>
            <a:ext cx="3122414" cy="2580233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34793" y="2348359"/>
            <a:ext cx="3122414" cy="2580233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02836" y="2348359"/>
            <a:ext cx="3122414" cy="2580233"/>
          </a:xfrm>
          <a:prstGeom prst="roundRect">
            <a:avLst/>
          </a:prstGeom>
          <a:solidFill>
            <a:srgbClr val="FFFFFF">
              <a:alpha val="4000"/>
            </a:srgbClr>
          </a:solidFill>
          <a:ln w="9525">
            <a:solidFill>
              <a:srgbClr val="C4B5FD">
                <a:alpha val="28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6750" y="1469827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下一步：先讓真實使用告訴我們哪裡會失敗</a:t>
            </a:r>
            <a:endParaRPr lang="en-US" sz="3375" dirty="0"/>
          </a:p>
        </p:txBody>
      </p:sp>
      <p:sp>
        <p:nvSpPr>
          <p:cNvPr id="8" name="Text 6"/>
          <p:cNvSpPr/>
          <p:nvPr/>
        </p:nvSpPr>
        <p:spPr>
          <a:xfrm>
            <a:off x="881955" y="2773710"/>
            <a:ext cx="2692003" cy="2628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458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1458" dirty="0"/>
          </a:p>
        </p:txBody>
      </p:sp>
      <p:sp>
        <p:nvSpPr>
          <p:cNvPr id="9" name="Text 7"/>
          <p:cNvSpPr/>
          <p:nvPr/>
        </p:nvSpPr>
        <p:spPr>
          <a:xfrm>
            <a:off x="881955" y="3108424"/>
            <a:ext cx="2692003" cy="424309"/>
          </a:xfrm>
          <a:prstGeom prst="rect">
            <a:avLst/>
          </a:prstGeom>
          <a:noFill/>
          <a:ln/>
        </p:spPr>
        <p:txBody>
          <a:bodyPr wrap="square" lIns="0" tIns="0" rIns="0" bIns="84868" rtlCol="0" anchor="ctr">
            <a:normAutofit/>
          </a:bodyPr>
          <a:lstStyle/>
          <a:p>
            <a:pPr algn="ctr" indent="0" marL="0">
              <a:lnSpc>
                <a:spcPts val="2673"/>
              </a:lnSpc>
              <a:buNone/>
            </a:pPr>
            <a:r>
              <a:rPr lang="en-US" sz="2228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下週 Demo</a:t>
            </a:r>
            <a:endParaRPr lang="en-US" sz="2228" dirty="0"/>
          </a:p>
        </p:txBody>
      </p:sp>
      <p:sp>
        <p:nvSpPr>
          <p:cNvPr id="10" name="Text 8"/>
          <p:cNvSpPr/>
          <p:nvPr/>
        </p:nvSpPr>
        <p:spPr>
          <a:xfrm>
            <a:off x="881955" y="3630364"/>
            <a:ext cx="2692003" cy="8728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291"/>
              </a:lnSpc>
              <a:buNone/>
            </a:pPr>
            <a:r>
              <a:rPr lang="en-US" sz="166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先驗證現有 development prototype</a:t>
            </a:r>
            <a:endParaRPr lang="en-US" sz="1661" dirty="0"/>
          </a:p>
          <a:p>
            <a:pPr algn="ctr" indent="0" marL="0">
              <a:lnSpc>
                <a:spcPts val="2291"/>
              </a:lnSpc>
              <a:buNone/>
            </a:pPr>
            <a:r>
              <a:rPr lang="en-US" sz="166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是否已足以自然使用</a:t>
            </a:r>
            <a:endParaRPr lang="en-US" sz="1661" dirty="0"/>
          </a:p>
        </p:txBody>
      </p:sp>
      <p:sp>
        <p:nvSpPr>
          <p:cNvPr id="11" name="Text 9"/>
          <p:cNvSpPr/>
          <p:nvPr/>
        </p:nvSpPr>
        <p:spPr>
          <a:xfrm>
            <a:off x="3866257" y="2348359"/>
            <a:ext cx="591443" cy="258023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882"/>
              </a:lnSpc>
              <a:buNone/>
            </a:pPr>
            <a:r>
              <a:rPr lang="en-US" sz="2734" b="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734" dirty="0"/>
          </a:p>
        </p:txBody>
      </p:sp>
      <p:sp>
        <p:nvSpPr>
          <p:cNvPr id="12" name="Text 10"/>
          <p:cNvSpPr/>
          <p:nvPr/>
        </p:nvSpPr>
        <p:spPr>
          <a:xfrm>
            <a:off x="4749998" y="2919115"/>
            <a:ext cx="2692003" cy="2628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458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1458" dirty="0"/>
          </a:p>
        </p:txBody>
      </p:sp>
      <p:sp>
        <p:nvSpPr>
          <p:cNvPr id="13" name="Text 11"/>
          <p:cNvSpPr/>
          <p:nvPr/>
        </p:nvSpPr>
        <p:spPr>
          <a:xfrm>
            <a:off x="4749998" y="3253829"/>
            <a:ext cx="2692003" cy="424309"/>
          </a:xfrm>
          <a:prstGeom prst="rect">
            <a:avLst/>
          </a:prstGeom>
          <a:noFill/>
          <a:ln/>
        </p:spPr>
        <p:txBody>
          <a:bodyPr wrap="square" lIns="0" tIns="0" rIns="0" bIns="84868" rtlCol="0" anchor="ctr">
            <a:normAutofit/>
          </a:bodyPr>
          <a:lstStyle/>
          <a:p>
            <a:pPr algn="ctr" indent="0" marL="0">
              <a:lnSpc>
                <a:spcPts val="2673"/>
              </a:lnSpc>
              <a:buNone/>
            </a:pPr>
            <a:r>
              <a:rPr lang="en-US" sz="2228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小規模測試</a:t>
            </a:r>
            <a:endParaRPr lang="en-US" sz="2228" dirty="0"/>
          </a:p>
        </p:txBody>
      </p:sp>
      <p:sp>
        <p:nvSpPr>
          <p:cNvPr id="14" name="Text 12"/>
          <p:cNvSpPr/>
          <p:nvPr/>
        </p:nvSpPr>
        <p:spPr>
          <a:xfrm>
            <a:off x="4749998" y="3775770"/>
            <a:ext cx="2692003" cy="5819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291"/>
              </a:lnSpc>
              <a:buNone/>
            </a:pPr>
            <a:r>
              <a:rPr lang="en-US" sz="166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內部 → 受控外部</a:t>
            </a:r>
            <a:endParaRPr lang="en-US" sz="1661" dirty="0"/>
          </a:p>
          <a:p>
            <a:pPr algn="ctr" indent="0" marL="0">
              <a:lnSpc>
                <a:spcPts val="2291"/>
              </a:lnSpc>
              <a:buNone/>
            </a:pPr>
            <a:r>
              <a:rPr lang="en-US" sz="166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收集真實問法與 failure</a:t>
            </a:r>
            <a:endParaRPr lang="en-US" sz="1661" dirty="0"/>
          </a:p>
        </p:txBody>
      </p:sp>
      <p:sp>
        <p:nvSpPr>
          <p:cNvPr id="15" name="Text 13"/>
          <p:cNvSpPr/>
          <p:nvPr/>
        </p:nvSpPr>
        <p:spPr>
          <a:xfrm>
            <a:off x="7734300" y="2348359"/>
            <a:ext cx="591443" cy="258023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882"/>
              </a:lnSpc>
              <a:buNone/>
            </a:pPr>
            <a:r>
              <a:rPr lang="en-US" sz="2734" b="1" dirty="0">
                <a:solidFill>
                  <a:srgbClr val="8F9BB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734" dirty="0"/>
          </a:p>
        </p:txBody>
      </p:sp>
      <p:sp>
        <p:nvSpPr>
          <p:cNvPr id="16" name="Text 14"/>
          <p:cNvSpPr/>
          <p:nvPr/>
        </p:nvSpPr>
        <p:spPr>
          <a:xfrm>
            <a:off x="8618041" y="2773710"/>
            <a:ext cx="2692003" cy="2628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458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1458" dirty="0"/>
          </a:p>
        </p:txBody>
      </p:sp>
      <p:sp>
        <p:nvSpPr>
          <p:cNvPr id="17" name="Text 15"/>
          <p:cNvSpPr/>
          <p:nvPr/>
        </p:nvSpPr>
        <p:spPr>
          <a:xfrm>
            <a:off x="8618041" y="3108424"/>
            <a:ext cx="2692003" cy="424309"/>
          </a:xfrm>
          <a:prstGeom prst="rect">
            <a:avLst/>
          </a:prstGeom>
          <a:noFill/>
          <a:ln/>
        </p:spPr>
        <p:txBody>
          <a:bodyPr wrap="square" lIns="0" tIns="0" rIns="0" bIns="84868" rtlCol="0" anchor="ctr">
            <a:normAutofit/>
          </a:bodyPr>
          <a:lstStyle/>
          <a:p>
            <a:pPr algn="ctr" indent="0" marL="0">
              <a:lnSpc>
                <a:spcPts val="2673"/>
              </a:lnSpc>
              <a:buNone/>
            </a:pPr>
            <a:r>
              <a:rPr lang="en-US" sz="2228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決定研究方向</a:t>
            </a:r>
            <a:endParaRPr lang="en-US" sz="2228" dirty="0"/>
          </a:p>
        </p:txBody>
      </p:sp>
      <p:sp>
        <p:nvSpPr>
          <p:cNvPr id="18" name="Text 16"/>
          <p:cNvSpPr/>
          <p:nvPr/>
        </p:nvSpPr>
        <p:spPr>
          <a:xfrm>
            <a:off x="8618041" y="3630364"/>
            <a:ext cx="2692003" cy="8728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291"/>
              </a:lnSpc>
              <a:buNone/>
            </a:pPr>
            <a:r>
              <a:rPr lang="en-US" sz="166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 failure taxonomy 判斷</a:t>
            </a:r>
            <a:endParaRPr lang="en-US" sz="1661" dirty="0"/>
          </a:p>
          <a:p>
            <a:pPr algn="ctr" indent="0" marL="0">
              <a:lnSpc>
                <a:spcPts val="2291"/>
              </a:lnSpc>
              <a:buNone/>
            </a:pPr>
            <a:r>
              <a:rPr lang="en-US" sz="1661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下一個 bounded checkpoint</a:t>
            </a:r>
            <a:endParaRPr lang="en-US" sz="1661" dirty="0"/>
          </a:p>
        </p:txBody>
      </p:sp>
      <p:sp>
        <p:nvSpPr>
          <p:cNvPr id="19" name="Text 17"/>
          <p:cNvSpPr/>
          <p:nvPr/>
        </p:nvSpPr>
        <p:spPr>
          <a:xfrm>
            <a:off x="666750" y="5113734"/>
            <a:ext cx="10858500" cy="3123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2460"/>
              </a:lnSpc>
              <a:buNone/>
            </a:pPr>
            <a:r>
              <a:rPr lang="en-US" sz="1823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不是「錯一題就補一條 grammar」；先取得</a:t>
            </a:r>
            <a:pPr algn="ctr" indent="0" marL="0">
              <a:lnSpc>
                <a:spcPts val="2460"/>
              </a:lnSpc>
              <a:buNone/>
            </a:pPr>
            <a:r>
              <a:rPr lang="en-US" sz="1823" b="1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真實 failure distribution</a:t>
            </a:r>
            <a:pPr algn="ctr" indent="0" marL="0">
              <a:lnSpc>
                <a:spcPts val="2460"/>
              </a:lnSpc>
              <a:buNone/>
            </a:pPr>
            <a:r>
              <a:rPr lang="en-US" sz="1823" b="1" dirty="0">
                <a:solidFill>
                  <a:srgbClr val="E5E1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，再決定什麼值得固化。</a:t>
            </a:r>
            <a:endParaRPr lang="en-US" sz="1823" dirty="0"/>
          </a:p>
        </p:txBody>
      </p:sp>
      <p:sp>
        <p:nvSpPr>
          <p:cNvPr id="20" name="Text 18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2026-10-06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15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2026-10-06｜新舊版流程與 Schema 差異</dc:title>
  <dc:subject>Weekly research meeting</dc:subject>
  <dc:creator>Campus Agent</dc:creator>
  <cp:lastModifiedBy>Campus Agent</cp:lastModifiedBy>
  <cp:revision>1</cp:revision>
  <dcterms:created xsi:type="dcterms:W3CDTF">2026-10-12T16:41:06Z</dcterms:created>
  <dcterms:modified xsi:type="dcterms:W3CDTF">2026-10-12T16:41:06Z</dcterms:modified>
</cp:coreProperties>
</file>