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527250"/>
            <a:ext cx="8858250" cy="78864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系統進度與研究方向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525441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2026/10/13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051102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自然語言泛化 × 可驗證規則判定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2026-10-13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67561" y="3234928"/>
            <a:ext cx="2718941" cy="1403152"/>
          </a:xfrm>
          <a:prstGeom prst="roundRect">
            <a:avLst/>
          </a:prstGeom>
          <a:solidFill>
            <a:srgbClr val="9AE6C8">
              <a:alpha val="8000"/>
            </a:srgbClr>
          </a:solidFill>
          <a:ln w="19050">
            <a:solidFill>
              <a:srgbClr val="9AE6C8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078069" y="3244453"/>
            <a:ext cx="2447181" cy="138410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2455" y="3244453"/>
            <a:ext cx="2363539" cy="138410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3244453"/>
            <a:ext cx="2154138" cy="138410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6750" y="1799927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目前進度</a:t>
            </a:r>
            <a:endParaRPr lang="en-US" sz="3075" dirty="0"/>
          </a:p>
        </p:txBody>
      </p:sp>
      <p:sp>
        <p:nvSpPr>
          <p:cNvPr id="9" name="Text 7"/>
          <p:cNvSpPr/>
          <p:nvPr/>
        </p:nvSpPr>
        <p:spPr>
          <a:xfrm>
            <a:off x="666750" y="2544812"/>
            <a:ext cx="10858500" cy="432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503"/>
              </a:lnSpc>
              <a:buNone/>
            </a:pPr>
            <a:endParaRPr lang="en-US" sz="1763" dirty="0"/>
          </a:p>
          <a:p>
            <a:pPr algn="ctr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 </a:t>
            </a:r>
            <a:endParaRPr lang="en-US" sz="1763" dirty="0"/>
          </a:p>
          <a:p>
            <a:pPr algn="ctr" indent="0" marL="0">
              <a:lnSpc>
                <a:spcPts val="2503"/>
              </a:lnSpc>
              <a:buNone/>
            </a:pPr>
            <a:r>
              <a:rPr lang="en-US" sz="1763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185 條規則已完成結構化整理</a:t>
            </a:r>
            <a:pPr algn="ctr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
</a:t>
            </a:r>
            <a:endParaRPr lang="en-US" sz="1763" dirty="0"/>
          </a:p>
        </p:txBody>
      </p:sp>
      <p:sp>
        <p:nvSpPr>
          <p:cNvPr id="10" name="Text 8"/>
          <p:cNvSpPr/>
          <p:nvPr/>
        </p:nvSpPr>
        <p:spPr>
          <a:xfrm>
            <a:off x="666750" y="3244453"/>
            <a:ext cx="2154138" cy="1384102"/>
          </a:xfrm>
          <a:prstGeom prst="rect">
            <a:avLst/>
          </a:prstGeom>
          <a:noFill/>
          <a:ln/>
        </p:spPr>
        <p:txBody>
          <a:bodyPr wrap="square" lIns="156686" tIns="145494" rIns="145494" bIns="156686" rtlCol="0" anchor="ctr">
            <a:normAutofit/>
          </a:bodyPr>
          <a:lstStyle/>
          <a:p>
            <a:pPr algn="ctr" indent="0" marL="0">
              <a:lnSpc>
                <a:spcPts val="2109"/>
              </a:lnSpc>
              <a:buNone/>
            </a:pPr>
            <a:r>
              <a:rPr lang="en-US" sz="1551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自然語言輸入</a:t>
            </a:r>
            <a:endParaRPr lang="en-US" sz="1551" dirty="0"/>
          </a:p>
        </p:txBody>
      </p:sp>
      <p:sp>
        <p:nvSpPr>
          <p:cNvPr id="11" name="Text 9"/>
          <p:cNvSpPr/>
          <p:nvPr/>
        </p:nvSpPr>
        <p:spPr>
          <a:xfrm>
            <a:off x="2876848" y="3737818"/>
            <a:ext cx="279648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03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12" name="Text 10"/>
          <p:cNvSpPr/>
          <p:nvPr/>
        </p:nvSpPr>
        <p:spPr>
          <a:xfrm>
            <a:off x="3212455" y="3244453"/>
            <a:ext cx="2363539" cy="1384102"/>
          </a:xfrm>
          <a:prstGeom prst="rect">
            <a:avLst/>
          </a:prstGeom>
          <a:noFill/>
          <a:ln/>
        </p:spPr>
        <p:txBody>
          <a:bodyPr wrap="square" lIns="156686" tIns="145494" rIns="145494" bIns="156686" rtlCol="0" anchor="ctr">
            <a:normAutofit/>
          </a:bodyPr>
          <a:lstStyle/>
          <a:p>
            <a:pPr algn="ctr" indent="0" marL="0">
              <a:lnSpc>
                <a:spcPts val="2109"/>
              </a:lnSpc>
              <a:buNone/>
            </a:pPr>
            <a:r>
              <a:rPr lang="en-US" sz="1551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語意候選</a:t>
            </a:r>
            <a:endParaRPr lang="en-US" sz="1551" dirty="0"/>
          </a:p>
        </p:txBody>
      </p:sp>
      <p:sp>
        <p:nvSpPr>
          <p:cNvPr id="13" name="Text 11"/>
          <p:cNvSpPr/>
          <p:nvPr/>
        </p:nvSpPr>
        <p:spPr>
          <a:xfrm>
            <a:off x="5631954" y="3737818"/>
            <a:ext cx="279648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03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14" name="Text 12"/>
          <p:cNvSpPr/>
          <p:nvPr/>
        </p:nvSpPr>
        <p:spPr>
          <a:xfrm>
            <a:off x="5967561" y="3234928"/>
            <a:ext cx="2718941" cy="1403152"/>
          </a:xfrm>
          <a:prstGeom prst="rect">
            <a:avLst/>
          </a:prstGeom>
          <a:noFill/>
          <a:ln/>
        </p:spPr>
        <p:txBody>
          <a:bodyPr wrap="square" lIns="156686" tIns="145494" rIns="145494" bIns="156686" rtlCol="0" anchor="ctr">
            <a:normAutofit/>
          </a:bodyPr>
          <a:lstStyle/>
          <a:p>
            <a:pPr algn="ctr" indent="0" marL="0">
              <a:lnSpc>
                <a:spcPts val="2109"/>
              </a:lnSpc>
              <a:buNone/>
            </a:pPr>
            <a:r>
              <a:rPr lang="en-US" sz="1551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語意與證據驗證</a:t>
            </a:r>
            <a:endParaRPr lang="en-US" sz="1551" dirty="0"/>
          </a:p>
        </p:txBody>
      </p:sp>
      <p:sp>
        <p:nvSpPr>
          <p:cNvPr id="15" name="Text 13"/>
          <p:cNvSpPr/>
          <p:nvPr/>
        </p:nvSpPr>
        <p:spPr>
          <a:xfrm>
            <a:off x="8742462" y="3737818"/>
            <a:ext cx="279648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03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16" name="Text 14"/>
          <p:cNvSpPr/>
          <p:nvPr/>
        </p:nvSpPr>
        <p:spPr>
          <a:xfrm>
            <a:off x="9078069" y="3244453"/>
            <a:ext cx="2447181" cy="1384102"/>
          </a:xfrm>
          <a:prstGeom prst="rect">
            <a:avLst/>
          </a:prstGeom>
          <a:noFill/>
          <a:ln/>
        </p:spPr>
        <p:txBody>
          <a:bodyPr wrap="square" lIns="156686" tIns="145494" rIns="145494" bIns="156686" rtlCol="0" anchor="ctr">
            <a:normAutofit/>
          </a:bodyPr>
          <a:lstStyle/>
          <a:p>
            <a:pPr algn="ctr" indent="0" marL="0">
              <a:lnSpc>
                <a:spcPts val="2109"/>
              </a:lnSpc>
              <a:buNone/>
            </a:pPr>
            <a:r>
              <a:rPr lang="en-US" sz="1551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規則判定與依據</a:t>
            </a:r>
            <a:endParaRPr lang="en-US" sz="1551" dirty="0"/>
          </a:p>
        </p:txBody>
      </p:sp>
      <p:sp>
        <p:nvSpPr>
          <p:cNvPr id="17" name="Text 15"/>
          <p:cNvSpPr/>
          <p:nvPr/>
        </p:nvSpPr>
        <p:spPr>
          <a:xfrm>
            <a:off x="666750" y="4851350"/>
            <a:ext cx="10858500" cy="2446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927"/>
              </a:lnSpc>
              <a:buNone/>
            </a:pPr>
            <a:r>
              <a:rPr lang="en-US" sz="1357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逐步將已結構化規則接入完整判定流程。</a:t>
            </a:r>
            <a:endParaRPr lang="en-US" sz="1357" dirty="0"/>
          </a:p>
        </p:txBody>
      </p:sp>
      <p:sp>
        <p:nvSpPr>
          <p:cNvPr id="18" name="Text 16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2026-10-13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185446" y="2282726"/>
            <a:ext cx="5339804" cy="3130153"/>
          </a:xfrm>
          <a:prstGeom prst="roundRect">
            <a:avLst/>
          </a:prstGeom>
          <a:solidFill>
            <a:srgbClr val="FC8787">
              <a:alpha val="5000"/>
            </a:srgbClr>
          </a:solidFill>
          <a:ln w="9525">
            <a:solidFill>
              <a:srgbClr val="FC8787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2282726"/>
            <a:ext cx="5339655" cy="3130153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9AE6C8">
                <a:alpha val="4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7497" y="3233291"/>
            <a:ext cx="4895701" cy="1522958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88802" y="3233291"/>
            <a:ext cx="4895552" cy="1522958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6750" y="989261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Demo｜研究設備費增列</a:t>
            </a:r>
            <a:endParaRPr lang="en-US" sz="3075" dirty="0"/>
          </a:p>
        </p:txBody>
      </p:sp>
      <p:sp>
        <p:nvSpPr>
          <p:cNvPr id="9" name="Text 7"/>
          <p:cNvSpPr/>
          <p:nvPr/>
        </p:nvSpPr>
        <p:spPr>
          <a:xfrm>
            <a:off x="666750" y="1734145"/>
            <a:ext cx="10858500" cy="31804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5"/>
              </a:lnSpc>
              <a:buNone/>
            </a:pPr>
            <a:r>
              <a:rPr lang="en-US" sz="1727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同一個會話：提出問題 → 規則判定 → 更正金額 → 更新判定</a:t>
            </a:r>
            <a:endParaRPr lang="en-US" sz="1727" dirty="0"/>
          </a:p>
        </p:txBody>
      </p:sp>
      <p:sp>
        <p:nvSpPr>
          <p:cNvPr id="10" name="Text 8"/>
          <p:cNvSpPr/>
          <p:nvPr/>
        </p:nvSpPr>
        <p:spPr>
          <a:xfrm>
            <a:off x="888802" y="2504777"/>
            <a:ext cx="4895552" cy="57194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4505"/>
              </a:lnSpc>
              <a:buNone/>
            </a:pPr>
            <a:r>
              <a:rPr lang="en-US" sz="317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① 提出問題 · 37,000 元</a:t>
            </a:r>
            <a:endParaRPr lang="en-US" sz="3173" dirty="0"/>
          </a:p>
        </p:txBody>
      </p:sp>
      <p:sp>
        <p:nvSpPr>
          <p:cNvPr id="11" name="Text 9"/>
          <p:cNvSpPr/>
          <p:nvPr/>
        </p:nvSpPr>
        <p:spPr>
          <a:xfrm>
            <a:off x="888802" y="3233291"/>
            <a:ext cx="4895552" cy="1522958"/>
          </a:xfrm>
          <a:prstGeom prst="rect">
            <a:avLst/>
          </a:prstGeom>
          <a:noFill/>
          <a:ln/>
        </p:spPr>
        <p:txBody>
          <a:bodyPr wrap="square" lIns="163401" tIns="174593" rIns="174593" bIns="163401" rtlCol="0" anchor="ctr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22" b="1" dirty="0">
                <a:solidFill>
                  <a:srgbClr val="F3F5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新增研究設備預算，增列項目金額37000元，需要報國科會核准嗎？</a:t>
            </a:r>
            <a:endParaRPr lang="en-US" sz="1622" dirty="0"/>
          </a:p>
        </p:txBody>
      </p:sp>
      <p:sp>
        <p:nvSpPr>
          <p:cNvPr id="12" name="Text 10"/>
          <p:cNvSpPr/>
          <p:nvPr/>
        </p:nvSpPr>
        <p:spPr>
          <a:xfrm>
            <a:off x="888802" y="4901654"/>
            <a:ext cx="4895552" cy="2891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78"/>
              </a:lnSpc>
              <a:buNone/>
            </a:pPr>
            <a:r>
              <a:rPr lang="en-US" sz="1604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此項增列：無須事前報核</a:t>
            </a:r>
            <a:endParaRPr lang="en-US" sz="1604" dirty="0"/>
          </a:p>
        </p:txBody>
      </p:sp>
      <p:sp>
        <p:nvSpPr>
          <p:cNvPr id="13" name="Text 11"/>
          <p:cNvSpPr/>
          <p:nvPr/>
        </p:nvSpPr>
        <p:spPr>
          <a:xfrm>
            <a:off x="6407497" y="2504777"/>
            <a:ext cx="4895701" cy="57194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4505"/>
              </a:lnSpc>
              <a:buNone/>
            </a:pPr>
            <a:r>
              <a:rPr lang="en-US" sz="317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② 更正金額 · 87,000 元</a:t>
            </a:r>
            <a:endParaRPr lang="en-US" sz="3173" dirty="0"/>
          </a:p>
        </p:txBody>
      </p:sp>
      <p:sp>
        <p:nvSpPr>
          <p:cNvPr id="14" name="Text 12"/>
          <p:cNvSpPr/>
          <p:nvPr/>
        </p:nvSpPr>
        <p:spPr>
          <a:xfrm>
            <a:off x="6407497" y="3233291"/>
            <a:ext cx="4895701" cy="1522958"/>
          </a:xfrm>
          <a:prstGeom prst="rect">
            <a:avLst/>
          </a:prstGeom>
          <a:noFill/>
          <a:ln/>
        </p:spPr>
        <p:txBody>
          <a:bodyPr wrap="square" lIns="163401" tIns="174593" rIns="174593" bIns="163401" rtlCol="0" anchor="ctr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22" b="1" dirty="0">
                <a:solidFill>
                  <a:srgbClr val="F3F5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更正：增列項目金額是87000元。</a:t>
            </a:r>
            <a:endParaRPr lang="en-US" sz="1622" dirty="0"/>
          </a:p>
        </p:txBody>
      </p:sp>
      <p:sp>
        <p:nvSpPr>
          <p:cNvPr id="15" name="Text 13"/>
          <p:cNvSpPr/>
          <p:nvPr/>
        </p:nvSpPr>
        <p:spPr>
          <a:xfrm>
            <a:off x="6407497" y="4901654"/>
            <a:ext cx="4895701" cy="2891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78"/>
              </a:lnSpc>
              <a:buNone/>
            </a:pPr>
            <a:r>
              <a:rPr lang="en-US" sz="1604" b="1" dirty="0">
                <a:solidFill>
                  <a:srgbClr val="FCA5A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此項增列：須事前報核</a:t>
            </a:r>
            <a:endParaRPr lang="en-US" sz="1604" dirty="0"/>
          </a:p>
        </p:txBody>
      </p:sp>
      <p:sp>
        <p:nvSpPr>
          <p:cNvPr id="16" name="Text 14"/>
          <p:cNvSpPr/>
          <p:nvPr/>
        </p:nvSpPr>
        <p:spPr>
          <a:xfrm>
            <a:off x="666750" y="5614243"/>
            <a:ext cx="10858500" cy="29244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303"/>
              </a:lnSpc>
              <a:buNone/>
            </a:pPr>
            <a:r>
              <a:rPr lang="en-US" sz="1622" b="1" dirty="0">
                <a:solidFill>
                  <a:srgbClr val="DDD6F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展示不同結果與其規則依據、適用版本</a:t>
            </a:r>
            <a:endParaRPr lang="en-US" sz="1622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2026-10-13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296049" y="4553545"/>
            <a:ext cx="6229201" cy="1231106"/>
          </a:xfrm>
          <a:prstGeom prst="roundRect">
            <a:avLst/>
          </a:prstGeom>
          <a:solidFill>
            <a:srgbClr val="F6D38B">
              <a:alpha val="5000"/>
            </a:srgbClr>
          </a:solidFill>
          <a:ln w="9525">
            <a:solidFill>
              <a:srgbClr val="F6D38B">
                <a:alpha val="4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553545"/>
            <a:ext cx="4477196" cy="1231106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106567" y="2398216"/>
            <a:ext cx="2796332" cy="1544389"/>
          </a:xfrm>
          <a:prstGeom prst="roundRect">
            <a:avLst/>
          </a:prstGeom>
          <a:solidFill>
            <a:srgbClr val="9AE6C8">
              <a:alpha val="7000"/>
            </a:srgbClr>
          </a:solidFill>
          <a:ln w="19050">
            <a:solidFill>
              <a:srgbClr val="9AE6C8">
                <a:alpha val="6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47591" y="2398216"/>
            <a:ext cx="2385566" cy="1544389"/>
          </a:xfrm>
          <a:prstGeom prst="roundRect">
            <a:avLst/>
          </a:prstGeom>
          <a:solidFill>
            <a:srgbClr val="8B7CF6">
              <a:alpha val="11000"/>
            </a:srgbClr>
          </a:solidFill>
          <a:ln w="19050">
            <a:solidFill>
              <a:srgbClr val="C4B5FD">
                <a:alpha val="7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2398216"/>
            <a:ext cx="2307431" cy="1544389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C4B5FD">
                <a:alpha val="27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276308" y="2398216"/>
            <a:ext cx="2248793" cy="1544389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C4B5FD">
                <a:alpha val="27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6750" y="1111448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下一步｜讓不同問法接上既有規則</a:t>
            </a:r>
            <a:endParaRPr lang="en-US" sz="3075" dirty="0"/>
          </a:p>
        </p:txBody>
      </p:sp>
      <p:sp>
        <p:nvSpPr>
          <p:cNvPr id="11" name="Text 9"/>
          <p:cNvSpPr/>
          <p:nvPr/>
        </p:nvSpPr>
        <p:spPr>
          <a:xfrm>
            <a:off x="666750" y="1856333"/>
            <a:ext cx="10858500" cy="31804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5"/>
              </a:lnSpc>
              <a:buNone/>
            </a:pPr>
            <a:r>
              <a:rPr lang="en-US" sz="1727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目前落差：使用者明明寫出 50,000 元，系統卻仍追問金額。</a:t>
            </a:r>
            <a:endParaRPr lang="en-US" sz="1727" dirty="0"/>
          </a:p>
        </p:txBody>
      </p:sp>
      <p:sp>
        <p:nvSpPr>
          <p:cNvPr id="12" name="Text 10"/>
          <p:cNvSpPr/>
          <p:nvPr/>
        </p:nvSpPr>
        <p:spPr>
          <a:xfrm>
            <a:off x="783580" y="2900065"/>
            <a:ext cx="2073771" cy="26193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062"/>
              </a:lnSpc>
              <a:buNone/>
            </a:pPr>
            <a:r>
              <a:rPr lang="en-US" sz="158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自然語言輸入</a:t>
            </a:r>
            <a:endParaRPr lang="en-US" sz="1586" dirty="0"/>
          </a:p>
        </p:txBody>
      </p:sp>
      <p:sp>
        <p:nvSpPr>
          <p:cNvPr id="13" name="Text 11"/>
          <p:cNvSpPr/>
          <p:nvPr/>
        </p:nvSpPr>
        <p:spPr>
          <a:xfrm>
            <a:off x="783580" y="3229124"/>
            <a:ext cx="2073771" cy="2114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66"/>
              </a:lnSpc>
              <a:buNone/>
            </a:pPr>
            <a:r>
              <a:rPr lang="en-US" sz="123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使用者的不同問法</a:t>
            </a:r>
            <a:endParaRPr lang="en-US" sz="1234" dirty="0"/>
          </a:p>
        </p:txBody>
      </p:sp>
      <p:sp>
        <p:nvSpPr>
          <p:cNvPr id="14" name="Text 12"/>
          <p:cNvSpPr/>
          <p:nvPr/>
        </p:nvSpPr>
        <p:spPr>
          <a:xfrm>
            <a:off x="3021062" y="2971800"/>
            <a:ext cx="279648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03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15" name="Text 13"/>
          <p:cNvSpPr/>
          <p:nvPr/>
        </p:nvSpPr>
        <p:spPr>
          <a:xfrm>
            <a:off x="3473946" y="2900065"/>
            <a:ext cx="2132856" cy="26193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062"/>
              </a:lnSpc>
              <a:buNone/>
            </a:pPr>
            <a:r>
              <a:rPr lang="en-US" sz="1586" b="1" dirty="0">
                <a:solidFill>
                  <a:srgbClr val="F5F3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語意候選</a:t>
            </a:r>
            <a:endParaRPr lang="en-US" sz="1586" dirty="0"/>
          </a:p>
        </p:txBody>
      </p:sp>
      <p:sp>
        <p:nvSpPr>
          <p:cNvPr id="16" name="Text 14"/>
          <p:cNvSpPr/>
          <p:nvPr/>
        </p:nvSpPr>
        <p:spPr>
          <a:xfrm>
            <a:off x="3473946" y="3229124"/>
            <a:ext cx="2132856" cy="2114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66"/>
              </a:lnSpc>
              <a:buNone/>
            </a:pPr>
            <a:r>
              <a:rPr lang="en-US" sz="123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理解不同問法與金額</a:t>
            </a:r>
            <a:endParaRPr lang="en-US" sz="1234" dirty="0"/>
          </a:p>
        </p:txBody>
      </p:sp>
      <p:sp>
        <p:nvSpPr>
          <p:cNvPr id="17" name="Text 15"/>
          <p:cNvSpPr/>
          <p:nvPr/>
        </p:nvSpPr>
        <p:spPr>
          <a:xfrm>
            <a:off x="5780038" y="2971800"/>
            <a:ext cx="279648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03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18" name="Text 16"/>
          <p:cNvSpPr/>
          <p:nvPr/>
        </p:nvSpPr>
        <p:spPr>
          <a:xfrm>
            <a:off x="6232922" y="2900065"/>
            <a:ext cx="2543621" cy="26193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062"/>
              </a:lnSpc>
              <a:buNone/>
            </a:pPr>
            <a:r>
              <a:rPr lang="en-US" sz="1586" b="1" dirty="0">
                <a:solidFill>
                  <a:srgbClr val="F5F3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語意與證據驗證</a:t>
            </a:r>
            <a:endParaRPr lang="en-US" sz="1586" dirty="0"/>
          </a:p>
        </p:txBody>
      </p:sp>
      <p:sp>
        <p:nvSpPr>
          <p:cNvPr id="19" name="Text 17"/>
          <p:cNvSpPr/>
          <p:nvPr/>
        </p:nvSpPr>
        <p:spPr>
          <a:xfrm>
            <a:off x="6232922" y="3229124"/>
            <a:ext cx="2543621" cy="2114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66"/>
              </a:lnSpc>
              <a:buNone/>
            </a:pPr>
            <a:r>
              <a:rPr lang="en-US" sz="123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證明金額屬於本次增列</a:t>
            </a:r>
            <a:endParaRPr lang="en-US" sz="1234" dirty="0"/>
          </a:p>
        </p:txBody>
      </p:sp>
      <p:sp>
        <p:nvSpPr>
          <p:cNvPr id="20" name="Text 18"/>
          <p:cNvSpPr/>
          <p:nvPr/>
        </p:nvSpPr>
        <p:spPr>
          <a:xfrm>
            <a:off x="8949779" y="2971800"/>
            <a:ext cx="279648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03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21" name="Text 19"/>
          <p:cNvSpPr/>
          <p:nvPr/>
        </p:nvSpPr>
        <p:spPr>
          <a:xfrm>
            <a:off x="9393138" y="2900065"/>
            <a:ext cx="2015133" cy="26193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062"/>
              </a:lnSpc>
              <a:buNone/>
            </a:pPr>
            <a:r>
              <a:rPr lang="en-US" sz="158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既有規則判定</a:t>
            </a:r>
            <a:endParaRPr lang="en-US" sz="1586" dirty="0"/>
          </a:p>
        </p:txBody>
      </p:sp>
      <p:sp>
        <p:nvSpPr>
          <p:cNvPr id="22" name="Text 20"/>
          <p:cNvSpPr/>
          <p:nvPr/>
        </p:nvSpPr>
        <p:spPr>
          <a:xfrm>
            <a:off x="9393138" y="3229124"/>
            <a:ext cx="2015133" cy="2114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66"/>
              </a:lnSpc>
              <a:buNone/>
            </a:pPr>
            <a:r>
              <a:rPr lang="en-US" sz="123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不交由 LLM 裁決</a:t>
            </a:r>
            <a:endParaRPr lang="en-US" sz="1234" dirty="0"/>
          </a:p>
        </p:txBody>
      </p:sp>
      <p:sp>
        <p:nvSpPr>
          <p:cNvPr id="23" name="Text 21"/>
          <p:cNvSpPr/>
          <p:nvPr/>
        </p:nvSpPr>
        <p:spPr>
          <a:xfrm>
            <a:off x="666750" y="4088011"/>
            <a:ext cx="10858500" cy="2416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904"/>
              </a:lnSpc>
              <a:buNone/>
            </a:pPr>
            <a:r>
              <a:rPr lang="en-US" sz="1410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強化中間兩步：正確擷取已提供的資訊，通過驗證後才交給既有規則。</a:t>
            </a:r>
            <a:endParaRPr lang="en-US" sz="1410" dirty="0"/>
          </a:p>
        </p:txBody>
      </p:sp>
      <p:sp>
        <p:nvSpPr>
          <p:cNvPr id="24" name="Text 22"/>
          <p:cNvSpPr/>
          <p:nvPr/>
        </p:nvSpPr>
        <p:spPr>
          <a:xfrm>
            <a:off x="850850" y="5108972"/>
            <a:ext cx="4108996" cy="5083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02"/>
              </a:lnSpc>
              <a:buNone/>
            </a:pPr>
            <a:r>
              <a:rPr lang="en-US" sz="1410" dirty="0">
                <a:solidFill>
                  <a:srgbClr val="F1F5F9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語意泛化 × 確定性驗證</a:t>
            </a:r>
            <a:endParaRPr lang="en-US" sz="1410" dirty="0"/>
          </a:p>
          <a:p>
            <a:pPr algn="l" indent="0" marL="0">
              <a:lnSpc>
                <a:spcPts val="2002"/>
              </a:lnSpc>
              <a:buNone/>
            </a:pPr>
            <a:r>
              <a:rPr lang="en-US" sz="1410" dirty="0">
                <a:solidFill>
                  <a:srgbClr val="F1F5F9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以未見測試集衡量涵蓋率與安全性。</a:t>
            </a:r>
            <a:endParaRPr lang="en-US" sz="1410" dirty="0"/>
          </a:p>
        </p:txBody>
      </p:sp>
      <p:sp>
        <p:nvSpPr>
          <p:cNvPr id="25" name="Text 23"/>
          <p:cNvSpPr/>
          <p:nvPr/>
        </p:nvSpPr>
        <p:spPr>
          <a:xfrm>
            <a:off x="5480149" y="5108972"/>
            <a:ext cx="5861000" cy="5083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02"/>
              </a:lnSpc>
              <a:buNone/>
            </a:pPr>
            <a:r>
              <a:rPr lang="en-US" sz="1410" dirty="0">
                <a:solidFill>
                  <a:srgbClr val="F1F5F9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研究方向是否合適？</a:t>
            </a:r>
            <a:endParaRPr lang="en-US" sz="1410" dirty="0"/>
          </a:p>
          <a:p>
            <a:pPr algn="l" indent="0" marL="0">
              <a:lnSpc>
                <a:spcPts val="2002"/>
              </a:lnSpc>
              <a:buNone/>
            </a:pPr>
            <a:r>
              <a:rPr lang="en-US" sz="1410" dirty="0">
                <a:solidFill>
                  <a:srgbClr val="F1F5F9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先改善語意泛化，再請靜儀進行小規模實務測試，是否合適？</a:t>
            </a:r>
            <a:endParaRPr lang="en-US" sz="1410" dirty="0"/>
          </a:p>
        </p:txBody>
      </p:sp>
      <p:sp>
        <p:nvSpPr>
          <p:cNvPr id="26" name="Text 2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2026-10-13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2026-10-13｜原型進度與下一步</dc:title>
  <dc:subject>Weekly research meeting</dc:subject>
  <dc:creator>Campus Agent</dc:creator>
  <cp:lastModifiedBy>Campus Agent</cp:lastModifiedBy>
  <cp:revision>1</cp:revision>
  <dcterms:created xsi:type="dcterms:W3CDTF">2026-10-12T16:40:57Z</dcterms:created>
  <dcterms:modified xsi:type="dcterms:W3CDTF">2026-10-12T16:40:57Z</dcterms:modified>
</cp:coreProperties>
</file>